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59" r:id="rId6"/>
    <p:sldId id="261" r:id="rId7"/>
    <p:sldId id="265" r:id="rId8"/>
    <p:sldId id="266" r:id="rId9"/>
    <p:sldId id="264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098" y="7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Evolution</a:t>
            </a:r>
            <a:r>
              <a:rPr lang="fr-FR" baseline="0" dirty="0"/>
              <a:t> du TSS au cours d’une année scolaire </a:t>
            </a:r>
            <a:endParaRPr lang="fr-FR" dirty="0"/>
          </a:p>
        </c:rich>
      </c:tx>
      <c:layout>
        <c:manualLayout>
          <c:xMode val="edge"/>
          <c:yMode val="edge"/>
          <c:x val="0.10501937746062992"/>
          <c:y val="2.31243763701648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4.0191467765748029E-2"/>
          <c:y val="0.31726007093903175"/>
          <c:w val="0.88030871711376846"/>
          <c:h val="0.41102846365924389"/>
        </c:manualLayout>
      </c:layout>
      <c:lineChart>
        <c:grouping val="standard"/>
        <c:varyColors val="0"/>
        <c:ser>
          <c:idx val="1"/>
          <c:order val="0"/>
          <c:tx>
            <c:strRef>
              <c:f>Feuil1!$C$1</c:f>
              <c:strCache>
                <c:ptCount val="1"/>
                <c:pt idx="0">
                  <c:v>TSS Imp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Feuil1!$A$2:$A$4</c:f>
              <c:strCache>
                <c:ptCount val="3"/>
                <c:pt idx="0">
                  <c:v>P1</c:v>
                </c:pt>
                <c:pt idx="1">
                  <c:v>P2</c:v>
                </c:pt>
                <c:pt idx="2">
                  <c:v>P2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B8-4F42-9D41-994A54FAEF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1305839"/>
        <c:axId val="1267303407"/>
      </c:lineChart>
      <c:catAx>
        <c:axId val="113130583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67303407"/>
        <c:crosses val="autoZero"/>
        <c:auto val="1"/>
        <c:lblAlgn val="ctr"/>
        <c:lblOffset val="100"/>
        <c:noMultiLvlLbl val="0"/>
      </c:catAx>
      <c:valAx>
        <c:axId val="126730340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31305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4F8B06-C22D-444F-9146-48CFAF9EAF92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A6B840D5-8F72-42ED-B5D7-6B2A6327ACD1}">
      <dgm:prSet phldrT="[Texte]"/>
      <dgm:spPr/>
      <dgm:t>
        <a:bodyPr/>
        <a:lstStyle/>
        <a:p>
          <a:r>
            <a:rPr lang="fr-FR" dirty="0"/>
            <a:t>Psychologie sociale</a:t>
          </a:r>
        </a:p>
      </dgm:t>
    </dgm:pt>
    <dgm:pt modelId="{E89D6E85-95C5-469A-BFDB-EC18B88BBB81}" type="parTrans" cxnId="{DAFD9756-C932-42EF-AEAC-A33AB7B2B9FF}">
      <dgm:prSet/>
      <dgm:spPr/>
      <dgm:t>
        <a:bodyPr/>
        <a:lstStyle/>
        <a:p>
          <a:endParaRPr lang="fr-FR"/>
        </a:p>
      </dgm:t>
    </dgm:pt>
    <dgm:pt modelId="{0F1256D4-DEB5-4B19-9F71-295BB7BD397C}" type="sibTrans" cxnId="{DAFD9756-C932-42EF-AEAC-A33AB7B2B9FF}">
      <dgm:prSet/>
      <dgm:spPr/>
      <dgm:t>
        <a:bodyPr/>
        <a:lstStyle/>
        <a:p>
          <a:endParaRPr lang="fr-FR"/>
        </a:p>
      </dgm:t>
    </dgm:pt>
    <dgm:pt modelId="{48E0D632-387C-4564-98E5-DA4FBD64457D}">
      <dgm:prSet phldrT="[Texte]" custT="1"/>
      <dgm:spPr/>
      <dgm:t>
        <a:bodyPr/>
        <a:lstStyle/>
        <a:p>
          <a:r>
            <a:rPr lang="fr-FR" sz="3500" dirty="0"/>
            <a:t>Teacher </a:t>
          </a:r>
          <a:r>
            <a:rPr lang="fr-FR" sz="3500" dirty="0" err="1"/>
            <a:t>Student</a:t>
          </a:r>
          <a:r>
            <a:rPr lang="fr-FR" sz="3500" dirty="0"/>
            <a:t>-Relationship </a:t>
          </a:r>
        </a:p>
        <a:p>
          <a:r>
            <a:rPr lang="fr-FR" sz="2800" i="1" dirty="0"/>
            <a:t>(</a:t>
          </a:r>
          <a:r>
            <a:rPr lang="fr-FR" sz="2800" i="1" dirty="0" err="1"/>
            <a:t>Pianta</a:t>
          </a:r>
          <a:r>
            <a:rPr lang="fr-FR" sz="2800" i="1" dirty="0"/>
            <a:t>, 2001)</a:t>
          </a:r>
        </a:p>
      </dgm:t>
    </dgm:pt>
    <dgm:pt modelId="{52B06231-58F8-4875-A4AC-B22FCE6E757F}" type="parTrans" cxnId="{E5487B79-6EEF-4EF4-AAA4-EFB7C2B9A030}">
      <dgm:prSet/>
      <dgm:spPr/>
      <dgm:t>
        <a:bodyPr/>
        <a:lstStyle/>
        <a:p>
          <a:endParaRPr lang="fr-FR"/>
        </a:p>
      </dgm:t>
    </dgm:pt>
    <dgm:pt modelId="{972EB45A-799F-4DF1-BE5F-3E39C33A89C2}" type="sibTrans" cxnId="{E5487B79-6EEF-4EF4-AAA4-EFB7C2B9A030}">
      <dgm:prSet/>
      <dgm:spPr/>
      <dgm:t>
        <a:bodyPr/>
        <a:lstStyle/>
        <a:p>
          <a:endParaRPr lang="fr-FR"/>
        </a:p>
      </dgm:t>
    </dgm:pt>
    <dgm:pt modelId="{2841B28C-A020-4880-9201-67CA864DA5D5}">
      <dgm:prSet phldrT="[Texte]" custT="1"/>
      <dgm:spPr/>
      <dgm:t>
        <a:bodyPr/>
        <a:lstStyle/>
        <a:p>
          <a:r>
            <a:rPr lang="fr-FR" sz="3600" dirty="0"/>
            <a:t>Teacher </a:t>
          </a:r>
          <a:r>
            <a:rPr lang="fr-FR" sz="3600" dirty="0" err="1"/>
            <a:t>Student</a:t>
          </a:r>
          <a:r>
            <a:rPr lang="fr-FR" sz="3600" dirty="0"/>
            <a:t> Support (TSS) </a:t>
          </a:r>
        </a:p>
        <a:p>
          <a:r>
            <a:rPr lang="fr-FR" sz="2800" i="1" dirty="0"/>
            <a:t>(Tardy, 1985)</a:t>
          </a:r>
        </a:p>
      </dgm:t>
    </dgm:pt>
    <dgm:pt modelId="{217278FA-176D-44C1-ABD8-15AB5EF3E2F2}" type="parTrans" cxnId="{D5A27AE5-EB0D-45E6-B1E4-9D928AD72926}">
      <dgm:prSet/>
      <dgm:spPr/>
      <dgm:t>
        <a:bodyPr/>
        <a:lstStyle/>
        <a:p>
          <a:endParaRPr lang="fr-FR"/>
        </a:p>
      </dgm:t>
    </dgm:pt>
    <dgm:pt modelId="{D410D856-BF77-45FD-B68A-E03C8CA565B9}" type="sibTrans" cxnId="{D5A27AE5-EB0D-45E6-B1E4-9D928AD72926}">
      <dgm:prSet/>
      <dgm:spPr/>
      <dgm:t>
        <a:bodyPr/>
        <a:lstStyle/>
        <a:p>
          <a:endParaRPr lang="fr-FR"/>
        </a:p>
      </dgm:t>
    </dgm:pt>
    <dgm:pt modelId="{5C9C0308-78EB-40FF-B9EC-FE9ABE1EE949}" type="pres">
      <dgm:prSet presAssocID="{DD4F8B06-C22D-444F-9146-48CFAF9EAF92}" presName="outerComposite" presStyleCnt="0">
        <dgm:presLayoutVars>
          <dgm:chMax val="5"/>
          <dgm:dir/>
          <dgm:resizeHandles val="exact"/>
        </dgm:presLayoutVars>
      </dgm:prSet>
      <dgm:spPr/>
    </dgm:pt>
    <dgm:pt modelId="{19A1DE66-4F97-4482-B908-A02055FA91C2}" type="pres">
      <dgm:prSet presAssocID="{DD4F8B06-C22D-444F-9146-48CFAF9EAF92}" presName="dummyMaxCanvas" presStyleCnt="0">
        <dgm:presLayoutVars/>
      </dgm:prSet>
      <dgm:spPr/>
    </dgm:pt>
    <dgm:pt modelId="{8624341B-8A10-4A75-BEEC-F725FFD46ACB}" type="pres">
      <dgm:prSet presAssocID="{DD4F8B06-C22D-444F-9146-48CFAF9EAF92}" presName="ThreeNodes_1" presStyleLbl="node1" presStyleIdx="0" presStyleCnt="3">
        <dgm:presLayoutVars>
          <dgm:bulletEnabled val="1"/>
        </dgm:presLayoutVars>
      </dgm:prSet>
      <dgm:spPr/>
    </dgm:pt>
    <dgm:pt modelId="{53900FE1-FA30-4243-A0D9-9141C2789E53}" type="pres">
      <dgm:prSet presAssocID="{DD4F8B06-C22D-444F-9146-48CFAF9EAF92}" presName="ThreeNodes_2" presStyleLbl="node1" presStyleIdx="1" presStyleCnt="3">
        <dgm:presLayoutVars>
          <dgm:bulletEnabled val="1"/>
        </dgm:presLayoutVars>
      </dgm:prSet>
      <dgm:spPr/>
    </dgm:pt>
    <dgm:pt modelId="{141EEA29-D373-4F0F-A015-42EE2FA8C76B}" type="pres">
      <dgm:prSet presAssocID="{DD4F8B06-C22D-444F-9146-48CFAF9EAF92}" presName="ThreeNodes_3" presStyleLbl="node1" presStyleIdx="2" presStyleCnt="3" custScaleX="99914" custScaleY="77524" custLinFactNeighborX="-41" custLinFactNeighborY="-1105">
        <dgm:presLayoutVars>
          <dgm:bulletEnabled val="1"/>
        </dgm:presLayoutVars>
      </dgm:prSet>
      <dgm:spPr/>
    </dgm:pt>
    <dgm:pt modelId="{D8944637-E95F-4E40-B09C-B3268843E05D}" type="pres">
      <dgm:prSet presAssocID="{DD4F8B06-C22D-444F-9146-48CFAF9EAF92}" presName="ThreeConn_1-2" presStyleLbl="fgAccFollowNode1" presStyleIdx="0" presStyleCnt="2">
        <dgm:presLayoutVars>
          <dgm:bulletEnabled val="1"/>
        </dgm:presLayoutVars>
      </dgm:prSet>
      <dgm:spPr/>
    </dgm:pt>
    <dgm:pt modelId="{B803535D-49EF-4FDE-949B-9202E58CB778}" type="pres">
      <dgm:prSet presAssocID="{DD4F8B06-C22D-444F-9146-48CFAF9EAF92}" presName="ThreeConn_2-3" presStyleLbl="fgAccFollowNode1" presStyleIdx="1" presStyleCnt="2">
        <dgm:presLayoutVars>
          <dgm:bulletEnabled val="1"/>
        </dgm:presLayoutVars>
      </dgm:prSet>
      <dgm:spPr/>
    </dgm:pt>
    <dgm:pt modelId="{3ECCE4C9-6D6F-45EC-8A0B-D969BA70AB5A}" type="pres">
      <dgm:prSet presAssocID="{DD4F8B06-C22D-444F-9146-48CFAF9EAF92}" presName="ThreeNodes_1_text" presStyleLbl="node1" presStyleIdx="2" presStyleCnt="3">
        <dgm:presLayoutVars>
          <dgm:bulletEnabled val="1"/>
        </dgm:presLayoutVars>
      </dgm:prSet>
      <dgm:spPr/>
    </dgm:pt>
    <dgm:pt modelId="{34E73777-2421-49B5-9175-20652EC1344A}" type="pres">
      <dgm:prSet presAssocID="{DD4F8B06-C22D-444F-9146-48CFAF9EAF92}" presName="ThreeNodes_2_text" presStyleLbl="node1" presStyleIdx="2" presStyleCnt="3">
        <dgm:presLayoutVars>
          <dgm:bulletEnabled val="1"/>
        </dgm:presLayoutVars>
      </dgm:prSet>
      <dgm:spPr/>
    </dgm:pt>
    <dgm:pt modelId="{D0E9BEED-C82C-4F9D-9F5C-7639CC3E7806}" type="pres">
      <dgm:prSet presAssocID="{DD4F8B06-C22D-444F-9146-48CFAF9EAF9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02884C1C-6581-4BD0-9339-6A9171D5196D}" type="presOf" srcId="{972EB45A-799F-4DF1-BE5F-3E39C33A89C2}" destId="{B803535D-49EF-4FDE-949B-9202E58CB778}" srcOrd="0" destOrd="0" presId="urn:microsoft.com/office/officeart/2005/8/layout/vProcess5"/>
    <dgm:cxn modelId="{7039F333-0646-40A4-BFCD-E12351723C57}" type="presOf" srcId="{48E0D632-387C-4564-98E5-DA4FBD64457D}" destId="{34E73777-2421-49B5-9175-20652EC1344A}" srcOrd="1" destOrd="0" presId="urn:microsoft.com/office/officeart/2005/8/layout/vProcess5"/>
    <dgm:cxn modelId="{DAFD9756-C932-42EF-AEAC-A33AB7B2B9FF}" srcId="{DD4F8B06-C22D-444F-9146-48CFAF9EAF92}" destId="{A6B840D5-8F72-42ED-B5D7-6B2A6327ACD1}" srcOrd="0" destOrd="0" parTransId="{E89D6E85-95C5-469A-BFDB-EC18B88BBB81}" sibTransId="{0F1256D4-DEB5-4B19-9F71-295BB7BD397C}"/>
    <dgm:cxn modelId="{A3389F78-472A-4280-AAA3-13D650E3F965}" type="presOf" srcId="{DD4F8B06-C22D-444F-9146-48CFAF9EAF92}" destId="{5C9C0308-78EB-40FF-B9EC-FE9ABE1EE949}" srcOrd="0" destOrd="0" presId="urn:microsoft.com/office/officeart/2005/8/layout/vProcess5"/>
    <dgm:cxn modelId="{88A1CC78-E682-4CEC-8D3D-F64B155389EF}" type="presOf" srcId="{2841B28C-A020-4880-9201-67CA864DA5D5}" destId="{D0E9BEED-C82C-4F9D-9F5C-7639CC3E7806}" srcOrd="1" destOrd="0" presId="urn:microsoft.com/office/officeart/2005/8/layout/vProcess5"/>
    <dgm:cxn modelId="{E5487B79-6EEF-4EF4-AAA4-EFB7C2B9A030}" srcId="{DD4F8B06-C22D-444F-9146-48CFAF9EAF92}" destId="{48E0D632-387C-4564-98E5-DA4FBD64457D}" srcOrd="1" destOrd="0" parTransId="{52B06231-58F8-4875-A4AC-B22FCE6E757F}" sibTransId="{972EB45A-799F-4DF1-BE5F-3E39C33A89C2}"/>
    <dgm:cxn modelId="{4798509E-B4E3-4DA5-8C31-5233FF7FF2A1}" type="presOf" srcId="{2841B28C-A020-4880-9201-67CA864DA5D5}" destId="{141EEA29-D373-4F0F-A015-42EE2FA8C76B}" srcOrd="0" destOrd="0" presId="urn:microsoft.com/office/officeart/2005/8/layout/vProcess5"/>
    <dgm:cxn modelId="{EDA601B8-94E8-4977-8527-FC13D9375A01}" type="presOf" srcId="{A6B840D5-8F72-42ED-B5D7-6B2A6327ACD1}" destId="{3ECCE4C9-6D6F-45EC-8A0B-D969BA70AB5A}" srcOrd="1" destOrd="0" presId="urn:microsoft.com/office/officeart/2005/8/layout/vProcess5"/>
    <dgm:cxn modelId="{361B11C9-69CF-4B45-8FE0-7B7EC7A91A1E}" type="presOf" srcId="{0F1256D4-DEB5-4B19-9F71-295BB7BD397C}" destId="{D8944637-E95F-4E40-B09C-B3268843E05D}" srcOrd="0" destOrd="0" presId="urn:microsoft.com/office/officeart/2005/8/layout/vProcess5"/>
    <dgm:cxn modelId="{1D24CAD1-35D2-42D6-8450-810A7077815C}" type="presOf" srcId="{A6B840D5-8F72-42ED-B5D7-6B2A6327ACD1}" destId="{8624341B-8A10-4A75-BEEC-F725FFD46ACB}" srcOrd="0" destOrd="0" presId="urn:microsoft.com/office/officeart/2005/8/layout/vProcess5"/>
    <dgm:cxn modelId="{D5A27AE5-EB0D-45E6-B1E4-9D928AD72926}" srcId="{DD4F8B06-C22D-444F-9146-48CFAF9EAF92}" destId="{2841B28C-A020-4880-9201-67CA864DA5D5}" srcOrd="2" destOrd="0" parTransId="{217278FA-176D-44C1-ABD8-15AB5EF3E2F2}" sibTransId="{D410D856-BF77-45FD-B68A-E03C8CA565B9}"/>
    <dgm:cxn modelId="{39E0FFE6-F476-43F7-94D4-F23BA4E9B8F5}" type="presOf" srcId="{48E0D632-387C-4564-98E5-DA4FBD64457D}" destId="{53900FE1-FA30-4243-A0D9-9141C2789E53}" srcOrd="0" destOrd="0" presId="urn:microsoft.com/office/officeart/2005/8/layout/vProcess5"/>
    <dgm:cxn modelId="{F04633E9-8CD7-4A11-A53D-68406FB51AD1}" type="presParOf" srcId="{5C9C0308-78EB-40FF-B9EC-FE9ABE1EE949}" destId="{19A1DE66-4F97-4482-B908-A02055FA91C2}" srcOrd="0" destOrd="0" presId="urn:microsoft.com/office/officeart/2005/8/layout/vProcess5"/>
    <dgm:cxn modelId="{3CCF45B1-07D5-4274-A535-88401000E6A1}" type="presParOf" srcId="{5C9C0308-78EB-40FF-B9EC-FE9ABE1EE949}" destId="{8624341B-8A10-4A75-BEEC-F725FFD46ACB}" srcOrd="1" destOrd="0" presId="urn:microsoft.com/office/officeart/2005/8/layout/vProcess5"/>
    <dgm:cxn modelId="{9FEC39F2-840A-48A4-8BA9-0BB5E5FE745B}" type="presParOf" srcId="{5C9C0308-78EB-40FF-B9EC-FE9ABE1EE949}" destId="{53900FE1-FA30-4243-A0D9-9141C2789E53}" srcOrd="2" destOrd="0" presId="urn:microsoft.com/office/officeart/2005/8/layout/vProcess5"/>
    <dgm:cxn modelId="{83441A73-693C-41B4-B57A-29CE442C2237}" type="presParOf" srcId="{5C9C0308-78EB-40FF-B9EC-FE9ABE1EE949}" destId="{141EEA29-D373-4F0F-A015-42EE2FA8C76B}" srcOrd="3" destOrd="0" presId="urn:microsoft.com/office/officeart/2005/8/layout/vProcess5"/>
    <dgm:cxn modelId="{E9A25D7A-6F9D-4DB0-8D4B-EAAABBF5BF21}" type="presParOf" srcId="{5C9C0308-78EB-40FF-B9EC-FE9ABE1EE949}" destId="{D8944637-E95F-4E40-B09C-B3268843E05D}" srcOrd="4" destOrd="0" presId="urn:microsoft.com/office/officeart/2005/8/layout/vProcess5"/>
    <dgm:cxn modelId="{5FB64607-E166-4443-B37D-86FD97F485ED}" type="presParOf" srcId="{5C9C0308-78EB-40FF-B9EC-FE9ABE1EE949}" destId="{B803535D-49EF-4FDE-949B-9202E58CB778}" srcOrd="5" destOrd="0" presId="urn:microsoft.com/office/officeart/2005/8/layout/vProcess5"/>
    <dgm:cxn modelId="{8A29455A-959A-432E-8C0E-789CB0756B3F}" type="presParOf" srcId="{5C9C0308-78EB-40FF-B9EC-FE9ABE1EE949}" destId="{3ECCE4C9-6D6F-45EC-8A0B-D969BA70AB5A}" srcOrd="6" destOrd="0" presId="urn:microsoft.com/office/officeart/2005/8/layout/vProcess5"/>
    <dgm:cxn modelId="{651B2AB1-3D2A-41BA-83DA-D8163055ABA0}" type="presParOf" srcId="{5C9C0308-78EB-40FF-B9EC-FE9ABE1EE949}" destId="{34E73777-2421-49B5-9175-20652EC1344A}" srcOrd="7" destOrd="0" presId="urn:microsoft.com/office/officeart/2005/8/layout/vProcess5"/>
    <dgm:cxn modelId="{C9B67372-5DB2-41E0-95F3-943A1A4DA4DB}" type="presParOf" srcId="{5C9C0308-78EB-40FF-B9EC-FE9ABE1EE949}" destId="{D0E9BEED-C82C-4F9D-9F5C-7639CC3E780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DFC051-CFB2-4B9D-8BAF-8D1F70F1A730}" type="doc">
      <dgm:prSet loTypeId="urn:microsoft.com/office/officeart/2005/8/layout/hProcess11" loCatId="process" qsTypeId="urn:microsoft.com/office/officeart/2005/8/quickstyle/simple1" qsCatId="simple" csTypeId="urn:microsoft.com/office/officeart/2005/8/colors/accent5_1" csCatId="accent5" phldr="1"/>
      <dgm:spPr/>
    </dgm:pt>
    <dgm:pt modelId="{2CDD4986-6053-47C0-B328-4038A5E873DF}">
      <dgm:prSet phldrT="[Texte]"/>
      <dgm:spPr/>
      <dgm:t>
        <a:bodyPr/>
        <a:lstStyle/>
        <a:p>
          <a:r>
            <a:rPr lang="fr-FR" dirty="0"/>
            <a:t>P1 : Automne</a:t>
          </a:r>
        </a:p>
      </dgm:t>
    </dgm:pt>
    <dgm:pt modelId="{CD8A4616-44C8-4D7D-AD09-C2AE33204840}" type="parTrans" cxnId="{5E3A0785-7471-48A0-90BF-7E07AB7A7113}">
      <dgm:prSet/>
      <dgm:spPr/>
      <dgm:t>
        <a:bodyPr/>
        <a:lstStyle/>
        <a:p>
          <a:endParaRPr lang="fr-FR"/>
        </a:p>
      </dgm:t>
    </dgm:pt>
    <dgm:pt modelId="{DEE51EF4-2DEC-471D-AA62-00CF7D3314BF}" type="sibTrans" cxnId="{5E3A0785-7471-48A0-90BF-7E07AB7A7113}">
      <dgm:prSet/>
      <dgm:spPr/>
      <dgm:t>
        <a:bodyPr/>
        <a:lstStyle/>
        <a:p>
          <a:endParaRPr lang="fr-FR"/>
        </a:p>
      </dgm:t>
    </dgm:pt>
    <dgm:pt modelId="{509248DF-8362-48B1-AED8-5779B42F468E}">
      <dgm:prSet phldrT="[Texte]"/>
      <dgm:spPr/>
      <dgm:t>
        <a:bodyPr/>
        <a:lstStyle/>
        <a:p>
          <a:r>
            <a:rPr lang="fr-FR" dirty="0"/>
            <a:t>P2 : Hiver </a:t>
          </a:r>
        </a:p>
      </dgm:t>
    </dgm:pt>
    <dgm:pt modelId="{90F4B77F-1800-4DBB-BF11-1FD7BFDCD0BA}" type="parTrans" cxnId="{5B58E90F-620B-4879-81C6-4DDB399381A6}">
      <dgm:prSet/>
      <dgm:spPr/>
      <dgm:t>
        <a:bodyPr/>
        <a:lstStyle/>
        <a:p>
          <a:endParaRPr lang="fr-FR"/>
        </a:p>
      </dgm:t>
    </dgm:pt>
    <dgm:pt modelId="{A1003186-835C-48EB-AD22-E874D7C71825}" type="sibTrans" cxnId="{5B58E90F-620B-4879-81C6-4DDB399381A6}">
      <dgm:prSet/>
      <dgm:spPr/>
      <dgm:t>
        <a:bodyPr/>
        <a:lstStyle/>
        <a:p>
          <a:endParaRPr lang="fr-FR"/>
        </a:p>
      </dgm:t>
    </dgm:pt>
    <dgm:pt modelId="{D9D25B96-08C8-430B-97F8-0703E63DF03C}">
      <dgm:prSet phldrT="[Texte]"/>
      <dgm:spPr/>
      <dgm:t>
        <a:bodyPr/>
        <a:lstStyle/>
        <a:p>
          <a:r>
            <a:rPr lang="fr-FR" dirty="0"/>
            <a:t>P3 : Printemps</a:t>
          </a:r>
        </a:p>
      </dgm:t>
    </dgm:pt>
    <dgm:pt modelId="{937E21CB-EFAD-4998-A1D4-7A2F2656DA46}" type="parTrans" cxnId="{DF40735F-3E1B-4D6C-9562-91AB513A8276}">
      <dgm:prSet/>
      <dgm:spPr/>
      <dgm:t>
        <a:bodyPr/>
        <a:lstStyle/>
        <a:p>
          <a:endParaRPr lang="fr-FR"/>
        </a:p>
      </dgm:t>
    </dgm:pt>
    <dgm:pt modelId="{CCB06258-EB06-418C-982A-414BBCB442CE}" type="sibTrans" cxnId="{DF40735F-3E1B-4D6C-9562-91AB513A8276}">
      <dgm:prSet/>
      <dgm:spPr/>
      <dgm:t>
        <a:bodyPr/>
        <a:lstStyle/>
        <a:p>
          <a:endParaRPr lang="fr-FR"/>
        </a:p>
      </dgm:t>
    </dgm:pt>
    <dgm:pt modelId="{AB3B8181-187B-4AD8-84D9-CDC3AD7CF5F7}" type="pres">
      <dgm:prSet presAssocID="{8EDFC051-CFB2-4B9D-8BAF-8D1F70F1A730}" presName="Name0" presStyleCnt="0">
        <dgm:presLayoutVars>
          <dgm:dir/>
          <dgm:resizeHandles val="exact"/>
        </dgm:presLayoutVars>
      </dgm:prSet>
      <dgm:spPr/>
    </dgm:pt>
    <dgm:pt modelId="{04DA029D-E7BA-47F8-BD44-C03E5671DE5B}" type="pres">
      <dgm:prSet presAssocID="{8EDFC051-CFB2-4B9D-8BAF-8D1F70F1A730}" presName="arrow" presStyleLbl="bgShp" presStyleIdx="0" presStyleCnt="1" custLinFactNeighborY="-2519"/>
      <dgm:spPr/>
    </dgm:pt>
    <dgm:pt modelId="{EDF227D2-B667-4587-A08C-4EB77C458568}" type="pres">
      <dgm:prSet presAssocID="{8EDFC051-CFB2-4B9D-8BAF-8D1F70F1A730}" presName="points" presStyleCnt="0"/>
      <dgm:spPr/>
    </dgm:pt>
    <dgm:pt modelId="{0489598A-A757-491D-90B5-DC3595CC62D6}" type="pres">
      <dgm:prSet presAssocID="{2CDD4986-6053-47C0-B328-4038A5E873DF}" presName="compositeA" presStyleCnt="0"/>
      <dgm:spPr/>
    </dgm:pt>
    <dgm:pt modelId="{5379B349-2CBF-4EDD-8B1B-C68D1B4A0072}" type="pres">
      <dgm:prSet presAssocID="{2CDD4986-6053-47C0-B328-4038A5E873DF}" presName="textA" presStyleLbl="revTx" presStyleIdx="0" presStyleCnt="3" custScaleX="71787" custScaleY="47554" custLinFactNeighborX="-2274" custLinFactNeighborY="31955">
        <dgm:presLayoutVars>
          <dgm:bulletEnabled val="1"/>
        </dgm:presLayoutVars>
      </dgm:prSet>
      <dgm:spPr/>
    </dgm:pt>
    <dgm:pt modelId="{36DDF73E-3754-4CC4-B41B-FD4CBE302476}" type="pres">
      <dgm:prSet presAssocID="{2CDD4986-6053-47C0-B328-4038A5E873DF}" presName="circleA" presStyleLbl="node1" presStyleIdx="0" presStyleCnt="3"/>
      <dgm:spPr/>
    </dgm:pt>
    <dgm:pt modelId="{C81CD2C1-943E-4B40-BCE1-D9E01A2A8C44}" type="pres">
      <dgm:prSet presAssocID="{2CDD4986-6053-47C0-B328-4038A5E873DF}" presName="spaceA" presStyleCnt="0"/>
      <dgm:spPr/>
    </dgm:pt>
    <dgm:pt modelId="{AC4951B3-D3D6-41A0-BA8D-017DC940314C}" type="pres">
      <dgm:prSet presAssocID="{DEE51EF4-2DEC-471D-AA62-00CF7D3314BF}" presName="space" presStyleCnt="0"/>
      <dgm:spPr/>
    </dgm:pt>
    <dgm:pt modelId="{DE78C0AC-4225-4B05-9CF2-B02A0AD2F1FD}" type="pres">
      <dgm:prSet presAssocID="{509248DF-8362-48B1-AED8-5779B42F468E}" presName="compositeB" presStyleCnt="0"/>
      <dgm:spPr/>
    </dgm:pt>
    <dgm:pt modelId="{B1D32E63-28C8-4835-9C6E-4E6D5C3D1A32}" type="pres">
      <dgm:prSet presAssocID="{509248DF-8362-48B1-AED8-5779B42F468E}" presName="textB" presStyleLbl="revTx" presStyleIdx="1" presStyleCnt="3">
        <dgm:presLayoutVars>
          <dgm:bulletEnabled val="1"/>
        </dgm:presLayoutVars>
      </dgm:prSet>
      <dgm:spPr/>
    </dgm:pt>
    <dgm:pt modelId="{0F0EFD92-EFF5-426E-BBDA-1A57875E9075}" type="pres">
      <dgm:prSet presAssocID="{509248DF-8362-48B1-AED8-5779B42F468E}" presName="circleB" presStyleLbl="node1" presStyleIdx="1" presStyleCnt="3"/>
      <dgm:spPr/>
    </dgm:pt>
    <dgm:pt modelId="{E1ABF46D-5FD4-4123-81E3-8F3127D73A59}" type="pres">
      <dgm:prSet presAssocID="{509248DF-8362-48B1-AED8-5779B42F468E}" presName="spaceB" presStyleCnt="0"/>
      <dgm:spPr/>
    </dgm:pt>
    <dgm:pt modelId="{C655BCF1-5EEF-4D2B-A5E2-0E9F93806E40}" type="pres">
      <dgm:prSet presAssocID="{A1003186-835C-48EB-AD22-E874D7C71825}" presName="space" presStyleCnt="0"/>
      <dgm:spPr/>
    </dgm:pt>
    <dgm:pt modelId="{71680ACA-EC7F-43C5-8DD2-9DD6AFB713D6}" type="pres">
      <dgm:prSet presAssocID="{D9D25B96-08C8-430B-97F8-0703E63DF03C}" presName="compositeA" presStyleCnt="0"/>
      <dgm:spPr/>
    </dgm:pt>
    <dgm:pt modelId="{D5C5404B-3175-4EAD-B07F-C7DEDCE24D94}" type="pres">
      <dgm:prSet presAssocID="{D9D25B96-08C8-430B-97F8-0703E63DF03C}" presName="textA" presStyleLbl="revTx" presStyleIdx="2" presStyleCnt="3" custScaleY="55757" custLinFactNeighborX="2199" custLinFactNeighborY="22190">
        <dgm:presLayoutVars>
          <dgm:bulletEnabled val="1"/>
        </dgm:presLayoutVars>
      </dgm:prSet>
      <dgm:spPr/>
    </dgm:pt>
    <dgm:pt modelId="{D79E478F-F55E-4389-8C43-09EA8AB95A65}" type="pres">
      <dgm:prSet presAssocID="{D9D25B96-08C8-430B-97F8-0703E63DF03C}" presName="circleA" presStyleLbl="node1" presStyleIdx="2" presStyleCnt="3"/>
      <dgm:spPr/>
    </dgm:pt>
    <dgm:pt modelId="{EB8B8AB0-A22E-4296-B8BC-52AF0FA3FAB4}" type="pres">
      <dgm:prSet presAssocID="{D9D25B96-08C8-430B-97F8-0703E63DF03C}" presName="spaceA" presStyleCnt="0"/>
      <dgm:spPr/>
    </dgm:pt>
  </dgm:ptLst>
  <dgm:cxnLst>
    <dgm:cxn modelId="{5B58E90F-620B-4879-81C6-4DDB399381A6}" srcId="{8EDFC051-CFB2-4B9D-8BAF-8D1F70F1A730}" destId="{509248DF-8362-48B1-AED8-5779B42F468E}" srcOrd="1" destOrd="0" parTransId="{90F4B77F-1800-4DBB-BF11-1FD7BFDCD0BA}" sibTransId="{A1003186-835C-48EB-AD22-E874D7C71825}"/>
    <dgm:cxn modelId="{DF40735F-3E1B-4D6C-9562-91AB513A8276}" srcId="{8EDFC051-CFB2-4B9D-8BAF-8D1F70F1A730}" destId="{D9D25B96-08C8-430B-97F8-0703E63DF03C}" srcOrd="2" destOrd="0" parTransId="{937E21CB-EFAD-4998-A1D4-7A2F2656DA46}" sibTransId="{CCB06258-EB06-418C-982A-414BBCB442CE}"/>
    <dgm:cxn modelId="{9A629B53-0F0A-452F-80CA-B8DC74DF5DA8}" type="presOf" srcId="{2CDD4986-6053-47C0-B328-4038A5E873DF}" destId="{5379B349-2CBF-4EDD-8B1B-C68D1B4A0072}" srcOrd="0" destOrd="0" presId="urn:microsoft.com/office/officeart/2005/8/layout/hProcess11"/>
    <dgm:cxn modelId="{5AD73E83-09CD-46AE-B0AB-FE53D3C2B465}" type="presOf" srcId="{D9D25B96-08C8-430B-97F8-0703E63DF03C}" destId="{D5C5404B-3175-4EAD-B07F-C7DEDCE24D94}" srcOrd="0" destOrd="0" presId="urn:microsoft.com/office/officeart/2005/8/layout/hProcess11"/>
    <dgm:cxn modelId="{5E3A0785-7471-48A0-90BF-7E07AB7A7113}" srcId="{8EDFC051-CFB2-4B9D-8BAF-8D1F70F1A730}" destId="{2CDD4986-6053-47C0-B328-4038A5E873DF}" srcOrd="0" destOrd="0" parTransId="{CD8A4616-44C8-4D7D-AD09-C2AE33204840}" sibTransId="{DEE51EF4-2DEC-471D-AA62-00CF7D3314BF}"/>
    <dgm:cxn modelId="{B22E80A8-7CEF-46D7-8B44-FEDB6BC2C91E}" type="presOf" srcId="{509248DF-8362-48B1-AED8-5779B42F468E}" destId="{B1D32E63-28C8-4835-9C6E-4E6D5C3D1A32}" srcOrd="0" destOrd="0" presId="urn:microsoft.com/office/officeart/2005/8/layout/hProcess11"/>
    <dgm:cxn modelId="{61F818E1-1F93-4799-B12F-DE468098842B}" type="presOf" srcId="{8EDFC051-CFB2-4B9D-8BAF-8D1F70F1A730}" destId="{AB3B8181-187B-4AD8-84D9-CDC3AD7CF5F7}" srcOrd="0" destOrd="0" presId="urn:microsoft.com/office/officeart/2005/8/layout/hProcess11"/>
    <dgm:cxn modelId="{AA5A409B-6AD7-4025-838F-927AE4849495}" type="presParOf" srcId="{AB3B8181-187B-4AD8-84D9-CDC3AD7CF5F7}" destId="{04DA029D-E7BA-47F8-BD44-C03E5671DE5B}" srcOrd="0" destOrd="0" presId="urn:microsoft.com/office/officeart/2005/8/layout/hProcess11"/>
    <dgm:cxn modelId="{238B9C0C-1DA2-4C93-B6DB-932ABE09F0EC}" type="presParOf" srcId="{AB3B8181-187B-4AD8-84D9-CDC3AD7CF5F7}" destId="{EDF227D2-B667-4587-A08C-4EB77C458568}" srcOrd="1" destOrd="0" presId="urn:microsoft.com/office/officeart/2005/8/layout/hProcess11"/>
    <dgm:cxn modelId="{7575C253-C341-4646-BB65-9BAFC38EA958}" type="presParOf" srcId="{EDF227D2-B667-4587-A08C-4EB77C458568}" destId="{0489598A-A757-491D-90B5-DC3595CC62D6}" srcOrd="0" destOrd="0" presId="urn:microsoft.com/office/officeart/2005/8/layout/hProcess11"/>
    <dgm:cxn modelId="{2327920B-DE31-4E58-AA0D-2369F685E626}" type="presParOf" srcId="{0489598A-A757-491D-90B5-DC3595CC62D6}" destId="{5379B349-2CBF-4EDD-8B1B-C68D1B4A0072}" srcOrd="0" destOrd="0" presId="urn:microsoft.com/office/officeart/2005/8/layout/hProcess11"/>
    <dgm:cxn modelId="{2DD3FD5D-5BEF-46D0-BF04-4A8F321FF9F4}" type="presParOf" srcId="{0489598A-A757-491D-90B5-DC3595CC62D6}" destId="{36DDF73E-3754-4CC4-B41B-FD4CBE302476}" srcOrd="1" destOrd="0" presId="urn:microsoft.com/office/officeart/2005/8/layout/hProcess11"/>
    <dgm:cxn modelId="{65EB7AC2-C902-4F56-86EF-6C8399B7B134}" type="presParOf" srcId="{0489598A-A757-491D-90B5-DC3595CC62D6}" destId="{C81CD2C1-943E-4B40-BCE1-D9E01A2A8C44}" srcOrd="2" destOrd="0" presId="urn:microsoft.com/office/officeart/2005/8/layout/hProcess11"/>
    <dgm:cxn modelId="{28914A25-54A3-4C03-B64D-2F2C27AA4EDC}" type="presParOf" srcId="{EDF227D2-B667-4587-A08C-4EB77C458568}" destId="{AC4951B3-D3D6-41A0-BA8D-017DC940314C}" srcOrd="1" destOrd="0" presId="urn:microsoft.com/office/officeart/2005/8/layout/hProcess11"/>
    <dgm:cxn modelId="{7FA176F6-7212-4509-A7EE-D8AE115C4F7B}" type="presParOf" srcId="{EDF227D2-B667-4587-A08C-4EB77C458568}" destId="{DE78C0AC-4225-4B05-9CF2-B02A0AD2F1FD}" srcOrd="2" destOrd="0" presId="urn:microsoft.com/office/officeart/2005/8/layout/hProcess11"/>
    <dgm:cxn modelId="{935DD1C6-9E5E-402E-B80C-41CD492D445F}" type="presParOf" srcId="{DE78C0AC-4225-4B05-9CF2-B02A0AD2F1FD}" destId="{B1D32E63-28C8-4835-9C6E-4E6D5C3D1A32}" srcOrd="0" destOrd="0" presId="urn:microsoft.com/office/officeart/2005/8/layout/hProcess11"/>
    <dgm:cxn modelId="{FD014EBF-A767-44BD-990E-8B1D0F9850A5}" type="presParOf" srcId="{DE78C0AC-4225-4B05-9CF2-B02A0AD2F1FD}" destId="{0F0EFD92-EFF5-426E-BBDA-1A57875E9075}" srcOrd="1" destOrd="0" presId="urn:microsoft.com/office/officeart/2005/8/layout/hProcess11"/>
    <dgm:cxn modelId="{52293DE7-4B9F-4651-82C6-0A1FBACA2414}" type="presParOf" srcId="{DE78C0AC-4225-4B05-9CF2-B02A0AD2F1FD}" destId="{E1ABF46D-5FD4-4123-81E3-8F3127D73A59}" srcOrd="2" destOrd="0" presId="urn:microsoft.com/office/officeart/2005/8/layout/hProcess11"/>
    <dgm:cxn modelId="{8A4FE3A9-C3BF-44CB-9287-AF9A8422DAF0}" type="presParOf" srcId="{EDF227D2-B667-4587-A08C-4EB77C458568}" destId="{C655BCF1-5EEF-4D2B-A5E2-0E9F93806E40}" srcOrd="3" destOrd="0" presId="urn:microsoft.com/office/officeart/2005/8/layout/hProcess11"/>
    <dgm:cxn modelId="{768F9E8C-2718-48A0-B926-2EBF69F58696}" type="presParOf" srcId="{EDF227D2-B667-4587-A08C-4EB77C458568}" destId="{71680ACA-EC7F-43C5-8DD2-9DD6AFB713D6}" srcOrd="4" destOrd="0" presId="urn:microsoft.com/office/officeart/2005/8/layout/hProcess11"/>
    <dgm:cxn modelId="{7032B3F8-5123-4B77-AC1D-53E15625C897}" type="presParOf" srcId="{71680ACA-EC7F-43C5-8DD2-9DD6AFB713D6}" destId="{D5C5404B-3175-4EAD-B07F-C7DEDCE24D94}" srcOrd="0" destOrd="0" presId="urn:microsoft.com/office/officeart/2005/8/layout/hProcess11"/>
    <dgm:cxn modelId="{4CA300E2-D5D8-4ABE-BB55-D324D2558BE5}" type="presParOf" srcId="{71680ACA-EC7F-43C5-8DD2-9DD6AFB713D6}" destId="{D79E478F-F55E-4389-8C43-09EA8AB95A65}" srcOrd="1" destOrd="0" presId="urn:microsoft.com/office/officeart/2005/8/layout/hProcess11"/>
    <dgm:cxn modelId="{C069BD3A-FBAB-4D57-A75B-B24AF5FD32D6}" type="presParOf" srcId="{71680ACA-EC7F-43C5-8DD2-9DD6AFB713D6}" destId="{EB8B8AB0-A22E-4296-B8BC-52AF0FA3FAB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4341B-8A10-4A75-BEEC-F725FFD46ACB}">
      <dsp:nvSpPr>
        <dsp:cNvPr id="0" name=""/>
        <dsp:cNvSpPr/>
      </dsp:nvSpPr>
      <dsp:spPr>
        <a:xfrm>
          <a:off x="0" y="0"/>
          <a:ext cx="8327571" cy="14216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800" kern="1200" dirty="0"/>
            <a:t>Psychologie sociale</a:t>
          </a:r>
        </a:p>
      </dsp:txBody>
      <dsp:txXfrm>
        <a:off x="41639" y="41639"/>
        <a:ext cx="6793475" cy="1338396"/>
      </dsp:txXfrm>
    </dsp:sp>
    <dsp:sp modelId="{53900FE1-FA30-4243-A0D9-9141C2789E53}">
      <dsp:nvSpPr>
        <dsp:cNvPr id="0" name=""/>
        <dsp:cNvSpPr/>
      </dsp:nvSpPr>
      <dsp:spPr>
        <a:xfrm>
          <a:off x="734785" y="1658619"/>
          <a:ext cx="8327571" cy="1421674"/>
        </a:xfrm>
        <a:prstGeom prst="roundRect">
          <a:avLst>
            <a:gd name="adj" fmla="val 10000"/>
          </a:avLst>
        </a:prstGeom>
        <a:solidFill>
          <a:schemeClr val="accent2">
            <a:hueOff val="-1356225"/>
            <a:satOff val="-828"/>
            <a:lumOff val="3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Teacher </a:t>
          </a:r>
          <a:r>
            <a:rPr lang="fr-FR" sz="3500" kern="1200" dirty="0" err="1"/>
            <a:t>Student</a:t>
          </a:r>
          <a:r>
            <a:rPr lang="fr-FR" sz="3500" kern="1200" dirty="0"/>
            <a:t>-Relationship </a:t>
          </a:r>
        </a:p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i="1" kern="1200" dirty="0"/>
            <a:t>(</a:t>
          </a:r>
          <a:r>
            <a:rPr lang="fr-FR" sz="2800" i="1" kern="1200" dirty="0" err="1"/>
            <a:t>Pianta</a:t>
          </a:r>
          <a:r>
            <a:rPr lang="fr-FR" sz="2800" i="1" kern="1200" dirty="0"/>
            <a:t>, 2001)</a:t>
          </a:r>
        </a:p>
      </dsp:txBody>
      <dsp:txXfrm>
        <a:off x="776424" y="1700258"/>
        <a:ext cx="6585419" cy="1338396"/>
      </dsp:txXfrm>
    </dsp:sp>
    <dsp:sp modelId="{141EEA29-D373-4F0F-A015-42EE2FA8C76B}">
      <dsp:nvSpPr>
        <dsp:cNvPr id="0" name=""/>
        <dsp:cNvSpPr/>
      </dsp:nvSpPr>
      <dsp:spPr>
        <a:xfrm>
          <a:off x="1469738" y="3461298"/>
          <a:ext cx="8320409" cy="1102138"/>
        </a:xfrm>
        <a:prstGeom prst="roundRect">
          <a:avLst>
            <a:gd name="adj" fmla="val 10000"/>
          </a:avLst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Teacher </a:t>
          </a:r>
          <a:r>
            <a:rPr lang="fr-FR" sz="3600" kern="1200" dirty="0" err="1"/>
            <a:t>Student</a:t>
          </a:r>
          <a:r>
            <a:rPr lang="fr-FR" sz="3600" kern="1200" dirty="0"/>
            <a:t> Support (TSS) 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i="1" kern="1200" dirty="0"/>
            <a:t>(Tardy, 1985)</a:t>
          </a:r>
        </a:p>
      </dsp:txBody>
      <dsp:txXfrm>
        <a:off x="1502019" y="3493579"/>
        <a:ext cx="6598400" cy="1037576"/>
      </dsp:txXfrm>
    </dsp:sp>
    <dsp:sp modelId="{D8944637-E95F-4E40-B09C-B3268843E05D}">
      <dsp:nvSpPr>
        <dsp:cNvPr id="0" name=""/>
        <dsp:cNvSpPr/>
      </dsp:nvSpPr>
      <dsp:spPr>
        <a:xfrm>
          <a:off x="7403483" y="1078102"/>
          <a:ext cx="924088" cy="9240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>
        <a:off x="7611403" y="1078102"/>
        <a:ext cx="508248" cy="695376"/>
      </dsp:txXfrm>
    </dsp:sp>
    <dsp:sp modelId="{B803535D-49EF-4FDE-949B-9202E58CB778}">
      <dsp:nvSpPr>
        <dsp:cNvPr id="0" name=""/>
        <dsp:cNvSpPr/>
      </dsp:nvSpPr>
      <dsp:spPr>
        <a:xfrm>
          <a:off x="8138269" y="2727245"/>
          <a:ext cx="924088" cy="9240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741368"/>
            <a:satOff val="7526"/>
            <a:lumOff val="114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741368"/>
              <a:satOff val="7526"/>
              <a:lumOff val="1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>
        <a:off x="8346189" y="2727245"/>
        <a:ext cx="508248" cy="695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A029D-E7BA-47F8-BD44-C03E5671DE5B}">
      <dsp:nvSpPr>
        <dsp:cNvPr id="0" name=""/>
        <dsp:cNvSpPr/>
      </dsp:nvSpPr>
      <dsp:spPr>
        <a:xfrm>
          <a:off x="0" y="802685"/>
          <a:ext cx="9045121" cy="1107442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9B349-2CBF-4EDD-8B1B-C68D1B4A0072}">
      <dsp:nvSpPr>
        <dsp:cNvPr id="0" name=""/>
        <dsp:cNvSpPr/>
      </dsp:nvSpPr>
      <dsp:spPr>
        <a:xfrm>
          <a:off x="314393" y="499085"/>
          <a:ext cx="1883287" cy="526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P1 : Automne</a:t>
          </a:r>
        </a:p>
      </dsp:txBody>
      <dsp:txXfrm>
        <a:off x="314393" y="499085"/>
        <a:ext cx="1883287" cy="526632"/>
      </dsp:txXfrm>
    </dsp:sp>
    <dsp:sp modelId="{36DDF73E-3754-4CC4-B41B-FD4CBE302476}">
      <dsp:nvSpPr>
        <dsp:cNvPr id="0" name=""/>
        <dsp:cNvSpPr/>
      </dsp:nvSpPr>
      <dsp:spPr>
        <a:xfrm>
          <a:off x="1177263" y="1100669"/>
          <a:ext cx="276860" cy="2768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32E63-28C8-4835-9C6E-4E6D5C3D1A32}">
      <dsp:nvSpPr>
        <dsp:cNvPr id="0" name=""/>
        <dsp:cNvSpPr/>
      </dsp:nvSpPr>
      <dsp:spPr>
        <a:xfrm>
          <a:off x="2758585" y="1661163"/>
          <a:ext cx="2623438" cy="1107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P2 : Hiver </a:t>
          </a:r>
        </a:p>
      </dsp:txBody>
      <dsp:txXfrm>
        <a:off x="2758585" y="1661163"/>
        <a:ext cx="2623438" cy="1107442"/>
      </dsp:txXfrm>
    </dsp:sp>
    <dsp:sp modelId="{0F0EFD92-EFF5-426E-BBDA-1A57875E9075}">
      <dsp:nvSpPr>
        <dsp:cNvPr id="0" name=""/>
        <dsp:cNvSpPr/>
      </dsp:nvSpPr>
      <dsp:spPr>
        <a:xfrm>
          <a:off x="3931874" y="1245872"/>
          <a:ext cx="276860" cy="2768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5404B-3175-4EAD-B07F-C7DEDCE24D94}">
      <dsp:nvSpPr>
        <dsp:cNvPr id="0" name=""/>
        <dsp:cNvSpPr/>
      </dsp:nvSpPr>
      <dsp:spPr>
        <a:xfrm>
          <a:off x="5570884" y="368232"/>
          <a:ext cx="2623438" cy="617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P3 : Printemps</a:t>
          </a:r>
        </a:p>
      </dsp:txBody>
      <dsp:txXfrm>
        <a:off x="5570884" y="368232"/>
        <a:ext cx="2623438" cy="617476"/>
      </dsp:txXfrm>
    </dsp:sp>
    <dsp:sp modelId="{D79E478F-F55E-4389-8C43-09EA8AB95A65}">
      <dsp:nvSpPr>
        <dsp:cNvPr id="0" name=""/>
        <dsp:cNvSpPr/>
      </dsp:nvSpPr>
      <dsp:spPr>
        <a:xfrm>
          <a:off x="6686484" y="1123380"/>
          <a:ext cx="276860" cy="2768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1B2DA-99AF-4E94-870E-50C4E946A1D6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E0C3E-AB22-4982-ADCA-7C0179B7FB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741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Cibler les questions </a:t>
            </a:r>
          </a:p>
          <a:p>
            <a:r>
              <a:rPr lang="fr-FR" dirty="0"/>
              <a:t>Pas en avant qu’on voulait faire :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E0C3E-AB22-4982-ADCA-7C0179B7FB3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132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E0C3E-AB22-4982-ADCA-7C0179B7FB3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180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Muli?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E0C3E-AB22-4982-ADCA-7C0179B7FB3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88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3904-EC9A-4A00-934B-9B886A4E8314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81A7-B7EC-4830-881A-9180D22CF2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97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3904-EC9A-4A00-934B-9B886A4E8314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81A7-B7EC-4830-881A-9180D22CF2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889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3904-EC9A-4A00-934B-9B886A4E8314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81A7-B7EC-4830-881A-9180D22CF2FB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6271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3904-EC9A-4A00-934B-9B886A4E8314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81A7-B7EC-4830-881A-9180D22CF2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873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3904-EC9A-4A00-934B-9B886A4E8314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81A7-B7EC-4830-881A-9180D22CF2FB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5702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3904-EC9A-4A00-934B-9B886A4E8314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81A7-B7EC-4830-881A-9180D22CF2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480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3904-EC9A-4A00-934B-9B886A4E8314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81A7-B7EC-4830-881A-9180D22CF2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450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3904-EC9A-4A00-934B-9B886A4E8314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81A7-B7EC-4830-881A-9180D22CF2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08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3904-EC9A-4A00-934B-9B886A4E8314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81A7-B7EC-4830-881A-9180D22CF2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3904-EC9A-4A00-934B-9B886A4E8314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81A7-B7EC-4830-881A-9180D22CF2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58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3904-EC9A-4A00-934B-9B886A4E8314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81A7-B7EC-4830-881A-9180D22CF2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58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3904-EC9A-4A00-934B-9B886A4E8314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81A7-B7EC-4830-881A-9180D22CF2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78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3904-EC9A-4A00-934B-9B886A4E8314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81A7-B7EC-4830-881A-9180D22CF2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81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3904-EC9A-4A00-934B-9B886A4E8314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81A7-B7EC-4830-881A-9180D22CF2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51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3904-EC9A-4A00-934B-9B886A4E8314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81A7-B7EC-4830-881A-9180D22CF2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42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81A7-B7EC-4830-881A-9180D22CF2FB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3904-EC9A-4A00-934B-9B886A4E8314}" type="datetimeFigureOut">
              <a:rPr lang="fr-FR" smtClean="0"/>
              <a:t>02/10/2019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14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B3904-EC9A-4A00-934B-9B886A4E8314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B2781A7-B7EC-4830-881A-9180D22CF2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99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DE1B7CAF-1D5C-4671-A131-F549274B0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80" y="-157729"/>
            <a:ext cx="3979700" cy="15874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A13F2DE-EBCA-469D-801C-EFDE21948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19" y="1488162"/>
            <a:ext cx="9204960" cy="2861853"/>
          </a:xfrm>
        </p:spPr>
        <p:txBody>
          <a:bodyPr/>
          <a:lstStyle/>
          <a:p>
            <a:pPr algn="ctr"/>
            <a:r>
              <a:rPr lang="fr-FR" sz="4000" dirty="0">
                <a:solidFill>
                  <a:srgbClr val="0070C0"/>
                </a:solidFill>
              </a:rPr>
              <a:t>La relation enseignant-élèves en EPS en classes « difficiles » de L.P. : </a:t>
            </a:r>
            <a:br>
              <a:rPr lang="fr-FR" sz="4000" dirty="0">
                <a:solidFill>
                  <a:srgbClr val="0070C0"/>
                </a:solidFill>
              </a:rPr>
            </a:br>
            <a:br>
              <a:rPr lang="fr-FR" sz="4000" dirty="0">
                <a:solidFill>
                  <a:srgbClr val="0070C0"/>
                </a:solidFill>
              </a:rPr>
            </a:br>
            <a:r>
              <a:rPr lang="fr-FR" sz="3600" dirty="0">
                <a:solidFill>
                  <a:srgbClr val="0070C0"/>
                </a:solidFill>
              </a:rPr>
              <a:t>Evolution du Soutien Social de l’enseignant au cours d’une année scolaire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834DD22-6175-41C5-9C72-FAC33A124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4636452"/>
            <a:ext cx="8658013" cy="1413828"/>
          </a:xfrm>
        </p:spPr>
        <p:txBody>
          <a:bodyPr>
            <a:normAutofit fontScale="77500" lnSpcReduction="20000"/>
          </a:bodyPr>
          <a:lstStyle/>
          <a:p>
            <a:endParaRPr lang="fr-FR" dirty="0"/>
          </a:p>
          <a:p>
            <a:r>
              <a:rPr lang="es-ES" sz="3200" dirty="0"/>
              <a:t> Amélina GIRARD</a:t>
            </a:r>
            <a:r>
              <a:rPr lang="es-ES" sz="3200" baseline="30000" dirty="0"/>
              <a:t>1</a:t>
            </a:r>
            <a:r>
              <a:rPr lang="es-ES" sz="3200" dirty="0"/>
              <a:t>, Nathalie Gal-Petitfaux</a:t>
            </a:r>
            <a:r>
              <a:rPr lang="es-ES" sz="3200" baseline="30000" dirty="0"/>
              <a:t>1</a:t>
            </a:r>
            <a:r>
              <a:rPr lang="es-ES" sz="3200" dirty="0"/>
              <a:t> &amp; Olivier VORS</a:t>
            </a:r>
            <a:r>
              <a:rPr lang="es-ES" sz="3200" baseline="30000" dirty="0"/>
              <a:t>2</a:t>
            </a:r>
            <a:r>
              <a:rPr lang="es-ES" sz="3200" dirty="0"/>
              <a:t> </a:t>
            </a:r>
          </a:p>
          <a:p>
            <a:r>
              <a:rPr lang="fr-FR" dirty="0"/>
              <a:t>1 </a:t>
            </a:r>
            <a:r>
              <a:rPr lang="fr-FR" dirty="0" err="1"/>
              <a:t>ACTé</a:t>
            </a:r>
            <a:r>
              <a:rPr lang="fr-FR" dirty="0"/>
              <a:t> (EA 4281), Université Clermont Auvergne </a:t>
            </a:r>
          </a:p>
          <a:p>
            <a:r>
              <a:rPr lang="fr-FR" dirty="0"/>
              <a:t>2 Aix Marseille Univ, CNRS, ISM, Marseille, France; SFERE-Provence, FED 4238, Marseille, France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23AB999-78D4-42C8-B61E-B918758A5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254" y="6082747"/>
            <a:ext cx="1548318" cy="70483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755B388-D81D-4AE0-9A4D-1E200B358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829" y="6082747"/>
            <a:ext cx="754380" cy="72914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C944C22-7AF6-41F6-9E83-2AE1CBF82D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634" y="6034973"/>
            <a:ext cx="1019391" cy="76475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144E2C3-37AB-4054-B6FA-661C8BAFE9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09" y="2330101"/>
            <a:ext cx="126941" cy="111922"/>
          </a:xfrm>
          <a:prstGeom prst="rect">
            <a:avLst/>
          </a:prstGeom>
        </p:spPr>
      </p:pic>
      <p:pic>
        <p:nvPicPr>
          <p:cNvPr id="2050" name="Picture 2" descr="Résultat de recherche d'images pour &quot;logo sfere provence&quot;">
            <a:extLst>
              <a:ext uri="{FF2B5EF4-FFF2-40B4-BE49-F238E27FC236}">
                <a16:creationId xmlns:a16="http://schemas.microsoft.com/office/drawing/2014/main" id="{A08C2B95-828D-4EA2-A9B0-ED0712CB2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80" y="0"/>
            <a:ext cx="741051" cy="87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F6B069F-64BC-4CAC-9894-FCA6D092E4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209" y="6070591"/>
            <a:ext cx="826981" cy="72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20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AAD5B0-FB5C-42F0-B176-D0AD5C0A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166" y="1760495"/>
            <a:ext cx="8596668" cy="935789"/>
          </a:xfrm>
        </p:spPr>
        <p:txBody>
          <a:bodyPr/>
          <a:lstStyle/>
          <a:p>
            <a:pPr algn="ctr"/>
            <a:r>
              <a:rPr lang="fr-FR" dirty="0"/>
              <a:t>Merci pour votre écoute !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0CB30A-2507-45C9-A616-6D0CBEDFB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666" y="3358462"/>
            <a:ext cx="8596668" cy="13847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3200" dirty="0"/>
              <a:t>Amélina GIRARD </a:t>
            </a:r>
          </a:p>
          <a:p>
            <a:pPr marL="0" indent="0" algn="ctr">
              <a:buNone/>
            </a:pPr>
            <a:r>
              <a:rPr lang="fr-FR" sz="3200" i="1" dirty="0"/>
              <a:t>Nathalie Gal-</a:t>
            </a:r>
            <a:r>
              <a:rPr lang="fr-FR" sz="3200" i="1" dirty="0" err="1"/>
              <a:t>Petitfaux</a:t>
            </a:r>
            <a:r>
              <a:rPr lang="fr-FR" sz="3200" i="1" dirty="0"/>
              <a:t> &amp; Olivier VORS</a:t>
            </a:r>
          </a:p>
          <a:p>
            <a:pPr marL="0" indent="0" algn="ctr">
              <a:buNone/>
            </a:pPr>
            <a:endParaRPr lang="fr-FR" sz="3200" i="1" dirty="0"/>
          </a:p>
          <a:p>
            <a:pPr marL="0" indent="0" algn="ctr">
              <a:buNone/>
            </a:pPr>
            <a:r>
              <a:rPr lang="fr-FR" sz="3200" dirty="0"/>
              <a:t>amelina.girard@etu.uca.fr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7073191-FAE6-4E9E-B84C-886E13887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084"/>
            <a:ext cx="3979700" cy="158749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AAA3AF1-0AD5-4849-A7AC-F133213B0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254" y="6082747"/>
            <a:ext cx="1548318" cy="70483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51C7A39-D111-4886-A84D-DD9684F72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829" y="6082747"/>
            <a:ext cx="754380" cy="7291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BC34A6A-7CFE-4F5D-B53E-5C8E9D042B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634" y="6034973"/>
            <a:ext cx="1019391" cy="764759"/>
          </a:xfrm>
          <a:prstGeom prst="rect">
            <a:avLst/>
          </a:prstGeom>
        </p:spPr>
      </p:pic>
      <p:pic>
        <p:nvPicPr>
          <p:cNvPr id="8" name="Picture 2" descr="Résultat de recherche d'images pour &quot;logo sfere provence&quot;">
            <a:extLst>
              <a:ext uri="{FF2B5EF4-FFF2-40B4-BE49-F238E27FC236}">
                <a16:creationId xmlns:a16="http://schemas.microsoft.com/office/drawing/2014/main" id="{808EFE31-A955-4196-BD12-9E22A6A18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700" y="0"/>
            <a:ext cx="741051" cy="87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C5D1CDE-F7DE-4C3B-BA5D-9C261AD292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209" y="6070591"/>
            <a:ext cx="826981" cy="72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52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F87F32-2A77-42F5-BE3C-F8D9A5063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115852" cy="76200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70C0"/>
                </a:solidFill>
              </a:rPr>
              <a:t>Introduction : </a:t>
            </a:r>
            <a:r>
              <a:rPr lang="fr-FR" i="1" dirty="0">
                <a:solidFill>
                  <a:srgbClr val="0070C0"/>
                </a:solidFill>
              </a:rPr>
              <a:t>Etude exploratoire 1</a:t>
            </a:r>
            <a:r>
              <a:rPr lang="fr-FR" i="1" baseline="30000" dirty="0">
                <a:solidFill>
                  <a:srgbClr val="0070C0"/>
                </a:solidFill>
              </a:rPr>
              <a:t>ère</a:t>
            </a:r>
            <a:r>
              <a:rPr lang="fr-FR" i="1" dirty="0">
                <a:solidFill>
                  <a:srgbClr val="0070C0"/>
                </a:solidFill>
              </a:rPr>
              <a:t> année de thèse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41A8A4-033A-419A-8C67-CB22FA64D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00483"/>
            <a:ext cx="10866966" cy="762000"/>
          </a:xfrm>
        </p:spPr>
        <p:txBody>
          <a:bodyPr>
            <a:normAutofit fontScale="85000" lnSpcReduction="20000"/>
          </a:bodyPr>
          <a:lstStyle/>
          <a:p>
            <a:r>
              <a:rPr lang="fr-FR" sz="1900" dirty="0"/>
              <a:t>Public d’élèves « difficiles » : questionne l’enseignant sur les conditions de leur engagement dans le travail scolaire. </a:t>
            </a:r>
          </a:p>
          <a:p>
            <a:pPr marL="0" indent="0">
              <a:buNone/>
            </a:pPr>
            <a:r>
              <a:rPr lang="fr-FR" sz="1400" i="1" dirty="0"/>
              <a:t>(Girard &amp; </a:t>
            </a:r>
            <a:r>
              <a:rPr lang="fr-FR" sz="1400" i="1" dirty="0" err="1"/>
              <a:t>Vors</a:t>
            </a:r>
            <a:r>
              <a:rPr lang="fr-FR" sz="1400" i="1" dirty="0"/>
              <a:t>, 2018)</a:t>
            </a:r>
            <a:endParaRPr lang="fr-FR" dirty="0"/>
          </a:p>
          <a:p>
            <a:pPr marL="457200" lvl="1" indent="0">
              <a:buNone/>
            </a:pPr>
            <a:endParaRPr lang="fr-FR" sz="1400" i="1" dirty="0">
              <a:sym typeface="Wingdings" panose="05000000000000000000" pitchFamily="2" charset="2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0232BB8-12E7-45A3-9189-A09C8EFC30FD}"/>
              </a:ext>
            </a:extLst>
          </p:cNvPr>
          <p:cNvSpPr txBox="1"/>
          <p:nvPr/>
        </p:nvSpPr>
        <p:spPr>
          <a:xfrm>
            <a:off x="1366400" y="5209232"/>
            <a:ext cx="942678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sz="2400" b="1" dirty="0">
                <a:sym typeface="Wingdings" panose="05000000000000000000" pitchFamily="2" charset="2"/>
              </a:rPr>
              <a:t>Quelle est l’évolution de la perception du Soutien de l’enseignant par les élèves en contexte « difficile » au cours d’une année scolaire </a:t>
            </a:r>
            <a:r>
              <a:rPr lang="fr-FR" dirty="0">
                <a:sym typeface="Wingdings" panose="05000000000000000000" pitchFamily="2" charset="2"/>
              </a:rPr>
              <a:t>?  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9AFA2BE-FC5A-459C-B2D7-FD833E136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858" y="2199003"/>
            <a:ext cx="3019056" cy="20393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BC5D716-0D59-411D-93ED-2DA95353B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671" y="2199003"/>
            <a:ext cx="3503471" cy="1970283"/>
          </a:xfrm>
          <a:prstGeom prst="rect">
            <a:avLst/>
          </a:prstGeom>
        </p:spPr>
      </p:pic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6CA2953A-1F05-4FCD-9E5A-39C44DA7A216}"/>
              </a:ext>
            </a:extLst>
          </p:cNvPr>
          <p:cNvSpPr/>
          <p:nvPr/>
        </p:nvSpPr>
        <p:spPr>
          <a:xfrm>
            <a:off x="5176157" y="3102429"/>
            <a:ext cx="1208314" cy="29005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F65A3D2-FEA8-4397-903F-6190A4A8403D}"/>
              </a:ext>
            </a:extLst>
          </p:cNvPr>
          <p:cNvSpPr txBox="1"/>
          <p:nvPr/>
        </p:nvSpPr>
        <p:spPr>
          <a:xfrm>
            <a:off x="1571475" y="4374863"/>
            <a:ext cx="416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Relation enseignant-élèves positive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AA62358-9D42-45FB-8CAF-945C78A98913}"/>
              </a:ext>
            </a:extLst>
          </p:cNvPr>
          <p:cNvSpPr txBox="1"/>
          <p:nvPr/>
        </p:nvSpPr>
        <p:spPr>
          <a:xfrm>
            <a:off x="6458857" y="4305806"/>
            <a:ext cx="4334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Amélioration des résultats scolaires &amp; du comportement des élèves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786D14F-C146-40A4-9016-7A0571860C4B}"/>
              </a:ext>
            </a:extLst>
          </p:cNvPr>
          <p:cNvSpPr txBox="1"/>
          <p:nvPr/>
        </p:nvSpPr>
        <p:spPr>
          <a:xfrm>
            <a:off x="9971315" y="4792048"/>
            <a:ext cx="249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</a:t>
            </a:r>
            <a:r>
              <a:rPr lang="fr-FR" sz="1600" i="1" dirty="0" err="1"/>
              <a:t>Roorda</a:t>
            </a:r>
            <a:r>
              <a:rPr lang="fr-FR" sz="1600" i="1" dirty="0"/>
              <a:t> et al., 2011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4376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D05D78-7123-4C5E-B00D-53EB33954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7240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Cadre théorique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4010D810-7E79-42C5-9125-05F16EDEFE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326480"/>
              </p:ext>
            </p:extLst>
          </p:nvPr>
        </p:nvGraphicFramePr>
        <p:xfrm>
          <a:off x="677334" y="1509486"/>
          <a:ext cx="9797143" cy="4738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3914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695F06-5D13-407B-B1D2-561CD77D4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174" y="415324"/>
            <a:ext cx="8596668" cy="670560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Méthodologie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FAAD5F-C45D-4304-8091-821830E54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094" y="1108837"/>
            <a:ext cx="10219266" cy="111185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fr-FR" sz="2800" dirty="0"/>
              <a:t>Participants : élèves issus de classes de lycée professionnel jugées « difficiles »</a:t>
            </a:r>
          </a:p>
          <a:p>
            <a:pPr lvl="1" algn="just">
              <a:buFont typeface="Wingdings" panose="05000000000000000000" pitchFamily="2" charset="2"/>
              <a:buChar char="v"/>
            </a:pPr>
            <a:endParaRPr lang="fr-FR" dirty="0"/>
          </a:p>
          <a:p>
            <a:pPr algn="just">
              <a:buFont typeface="Wingdings" panose="05000000000000000000" pitchFamily="2" charset="2"/>
              <a:buChar char="v"/>
            </a:pPr>
            <a:endParaRPr lang="fr-FR" dirty="0"/>
          </a:p>
          <a:p>
            <a:pPr algn="just">
              <a:buFont typeface="Wingdings" panose="05000000000000000000" pitchFamily="2" charset="2"/>
              <a:buChar char="v"/>
            </a:pP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EAC249F-C706-4386-80DC-2F3763666A0D}"/>
              </a:ext>
            </a:extLst>
          </p:cNvPr>
          <p:cNvSpPr txBox="1"/>
          <p:nvPr/>
        </p:nvSpPr>
        <p:spPr>
          <a:xfrm>
            <a:off x="3086361" y="2308456"/>
            <a:ext cx="304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380 participants contactés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1BF6FDA-A1E1-444B-B668-08957BCF0AA4}"/>
              </a:ext>
            </a:extLst>
          </p:cNvPr>
          <p:cNvSpPr txBox="1"/>
          <p:nvPr/>
        </p:nvSpPr>
        <p:spPr>
          <a:xfrm>
            <a:off x="4114444" y="2671739"/>
            <a:ext cx="495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348FCBE-CE71-40CA-B082-EF523C01E346}"/>
              </a:ext>
            </a:extLst>
          </p:cNvPr>
          <p:cNvSpPr txBox="1"/>
          <p:nvPr/>
        </p:nvSpPr>
        <p:spPr>
          <a:xfrm>
            <a:off x="4511583" y="2663781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235 participants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6D7A3CF-F439-4D4A-9242-C99730C32B27}"/>
              </a:ext>
            </a:extLst>
          </p:cNvPr>
          <p:cNvSpPr txBox="1"/>
          <p:nvPr/>
        </p:nvSpPr>
        <p:spPr>
          <a:xfrm>
            <a:off x="4808572" y="3124769"/>
            <a:ext cx="51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436F1E0-DF67-4D1F-8A7C-A67A0746B150}"/>
              </a:ext>
            </a:extLst>
          </p:cNvPr>
          <p:cNvSpPr txBox="1"/>
          <p:nvPr/>
        </p:nvSpPr>
        <p:spPr>
          <a:xfrm>
            <a:off x="5124117" y="3102427"/>
            <a:ext cx="194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109 participants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0485B01-3492-43E0-858E-04418C131513}"/>
              </a:ext>
            </a:extLst>
          </p:cNvPr>
          <p:cNvSpPr txBox="1"/>
          <p:nvPr/>
        </p:nvSpPr>
        <p:spPr>
          <a:xfrm>
            <a:off x="5320664" y="3494101"/>
            <a:ext cx="582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P3</a:t>
            </a:r>
            <a:r>
              <a:rPr lang="fr-FR" sz="2400" dirty="0"/>
              <a:t>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B0B2CD3-2E50-40F9-92B0-BD8141457227}"/>
              </a:ext>
            </a:extLst>
          </p:cNvPr>
          <p:cNvSpPr txBox="1"/>
          <p:nvPr/>
        </p:nvSpPr>
        <p:spPr>
          <a:xfrm>
            <a:off x="5772535" y="3522210"/>
            <a:ext cx="2335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49 participants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2568BE5-FBED-49EA-88B8-D7C592E6C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555" y="2270676"/>
            <a:ext cx="1605756" cy="1605756"/>
          </a:xfrm>
          <a:prstGeom prst="rect">
            <a:avLst/>
          </a:prstGeom>
        </p:spPr>
      </p:pic>
      <p:sp>
        <p:nvSpPr>
          <p:cNvPr id="16" name="Bulle narrative : ronde 15">
            <a:extLst>
              <a:ext uri="{FF2B5EF4-FFF2-40B4-BE49-F238E27FC236}">
                <a16:creationId xmlns:a16="http://schemas.microsoft.com/office/drawing/2014/main" id="{2D488C98-FBA6-4065-AAC6-F1AEF4EB7CA3}"/>
              </a:ext>
            </a:extLst>
          </p:cNvPr>
          <p:cNvSpPr/>
          <p:nvPr/>
        </p:nvSpPr>
        <p:spPr>
          <a:xfrm>
            <a:off x="9595918" y="2281562"/>
            <a:ext cx="1897950" cy="574843"/>
          </a:xfrm>
          <a:prstGeom prst="wedgeEllipseCallou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fr-FR" sz="1100" i="1" dirty="0"/>
              <a:t>N plus grand avec un public « difficile » ?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53BF4EE-59E8-4D0D-8A06-02459B05FBE4}"/>
              </a:ext>
            </a:extLst>
          </p:cNvPr>
          <p:cNvSpPr txBox="1"/>
          <p:nvPr/>
        </p:nvSpPr>
        <p:spPr>
          <a:xfrm>
            <a:off x="540174" y="4023755"/>
            <a:ext cx="11232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r-FR" sz="2800" dirty="0"/>
              <a:t>Passation des questionnaires TSS du CASS-S (</a:t>
            </a:r>
            <a:r>
              <a:rPr lang="fr-FR" sz="2800" dirty="0" err="1"/>
              <a:t>Malecki</a:t>
            </a:r>
            <a:r>
              <a:rPr lang="fr-FR" sz="2800" dirty="0"/>
              <a:t> et al.,2010)  sur 3 périodes</a:t>
            </a:r>
          </a:p>
        </p:txBody>
      </p:sp>
      <p:graphicFrame>
        <p:nvGraphicFramePr>
          <p:cNvPr id="19" name="Diagramme 18">
            <a:extLst>
              <a:ext uri="{FF2B5EF4-FFF2-40B4-BE49-F238E27FC236}">
                <a16:creationId xmlns:a16="http://schemas.microsoft.com/office/drawing/2014/main" id="{5A3D1F4E-FCE0-43DA-841E-9702F2C8C6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1177425"/>
              </p:ext>
            </p:extLst>
          </p:nvPr>
        </p:nvGraphicFramePr>
        <p:xfrm>
          <a:off x="1573439" y="4622537"/>
          <a:ext cx="9045121" cy="2768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ZoneTexte 19">
            <a:extLst>
              <a:ext uri="{FF2B5EF4-FFF2-40B4-BE49-F238E27FC236}">
                <a16:creationId xmlns:a16="http://schemas.microsoft.com/office/drawing/2014/main" id="{7336BF06-A1BB-478C-BA28-467D745E2D3D}"/>
              </a:ext>
            </a:extLst>
          </p:cNvPr>
          <p:cNvSpPr txBox="1"/>
          <p:nvPr/>
        </p:nvSpPr>
        <p:spPr>
          <a:xfrm>
            <a:off x="3347452" y="5920719"/>
            <a:ext cx="2039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Année scolaire</a:t>
            </a:r>
          </a:p>
        </p:txBody>
      </p:sp>
    </p:spTree>
    <p:extLst>
      <p:ext uri="{BB962C8B-B14F-4D97-AF65-F5344CB8AC3E}">
        <p14:creationId xmlns:p14="http://schemas.microsoft.com/office/powerpoint/2010/main" val="700375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F6A404-9EB0-4E94-B939-A5F98A507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7240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Méthodologie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C1B22D-DC66-411E-A509-1B7D861C5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54" y="1386840"/>
            <a:ext cx="8596668" cy="414971"/>
          </a:xfrm>
        </p:spPr>
        <p:txBody>
          <a:bodyPr/>
          <a:lstStyle/>
          <a:p>
            <a:r>
              <a:rPr lang="fr-FR" dirty="0"/>
              <a:t>Passation du CASS-S : Teacher </a:t>
            </a:r>
            <a:r>
              <a:rPr lang="fr-FR" dirty="0" err="1"/>
              <a:t>Student</a:t>
            </a:r>
            <a:r>
              <a:rPr lang="fr-FR" dirty="0"/>
              <a:t> Support 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9624DA33-639D-43D3-AA43-4123649847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060582"/>
              </p:ext>
            </p:extLst>
          </p:nvPr>
        </p:nvGraphicFramePr>
        <p:xfrm>
          <a:off x="494454" y="1801811"/>
          <a:ext cx="9485420" cy="481235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82694">
                  <a:extLst>
                    <a:ext uri="{9D8B030D-6E8A-4147-A177-3AD203B41FA5}">
                      <a16:colId xmlns:a16="http://schemas.microsoft.com/office/drawing/2014/main" val="1581554477"/>
                    </a:ext>
                  </a:extLst>
                </a:gridCol>
                <a:gridCol w="1960701">
                  <a:extLst>
                    <a:ext uri="{9D8B030D-6E8A-4147-A177-3AD203B41FA5}">
                      <a16:colId xmlns:a16="http://schemas.microsoft.com/office/drawing/2014/main" val="2862448917"/>
                    </a:ext>
                  </a:extLst>
                </a:gridCol>
                <a:gridCol w="610401">
                  <a:extLst>
                    <a:ext uri="{9D8B030D-6E8A-4147-A177-3AD203B41FA5}">
                      <a16:colId xmlns:a16="http://schemas.microsoft.com/office/drawing/2014/main" val="926845"/>
                    </a:ext>
                  </a:extLst>
                </a:gridCol>
                <a:gridCol w="731727">
                  <a:extLst>
                    <a:ext uri="{9D8B030D-6E8A-4147-A177-3AD203B41FA5}">
                      <a16:colId xmlns:a16="http://schemas.microsoft.com/office/drawing/2014/main" val="1081062410"/>
                    </a:ext>
                  </a:extLst>
                </a:gridCol>
                <a:gridCol w="610401">
                  <a:extLst>
                    <a:ext uri="{9D8B030D-6E8A-4147-A177-3AD203B41FA5}">
                      <a16:colId xmlns:a16="http://schemas.microsoft.com/office/drawing/2014/main" val="2355194989"/>
                    </a:ext>
                  </a:extLst>
                </a:gridCol>
                <a:gridCol w="731727">
                  <a:extLst>
                    <a:ext uri="{9D8B030D-6E8A-4147-A177-3AD203B41FA5}">
                      <a16:colId xmlns:a16="http://schemas.microsoft.com/office/drawing/2014/main" val="181911304"/>
                    </a:ext>
                  </a:extLst>
                </a:gridCol>
                <a:gridCol w="732984">
                  <a:extLst>
                    <a:ext uri="{9D8B030D-6E8A-4147-A177-3AD203B41FA5}">
                      <a16:colId xmlns:a16="http://schemas.microsoft.com/office/drawing/2014/main" val="955266771"/>
                    </a:ext>
                  </a:extLst>
                </a:gridCol>
                <a:gridCol w="734242">
                  <a:extLst>
                    <a:ext uri="{9D8B030D-6E8A-4147-A177-3AD203B41FA5}">
                      <a16:colId xmlns:a16="http://schemas.microsoft.com/office/drawing/2014/main" val="2107565509"/>
                    </a:ext>
                  </a:extLst>
                </a:gridCol>
                <a:gridCol w="366493">
                  <a:extLst>
                    <a:ext uri="{9D8B030D-6E8A-4147-A177-3AD203B41FA5}">
                      <a16:colId xmlns:a16="http://schemas.microsoft.com/office/drawing/2014/main" val="1292049994"/>
                    </a:ext>
                  </a:extLst>
                </a:gridCol>
                <a:gridCol w="854310">
                  <a:extLst>
                    <a:ext uri="{9D8B030D-6E8A-4147-A177-3AD203B41FA5}">
                      <a16:colId xmlns:a16="http://schemas.microsoft.com/office/drawing/2014/main" val="2033998376"/>
                    </a:ext>
                  </a:extLst>
                </a:gridCol>
                <a:gridCol w="731727">
                  <a:extLst>
                    <a:ext uri="{9D8B030D-6E8A-4147-A177-3AD203B41FA5}">
                      <a16:colId xmlns:a16="http://schemas.microsoft.com/office/drawing/2014/main" val="1074739210"/>
                    </a:ext>
                  </a:extLst>
                </a:gridCol>
                <a:gridCol w="738013">
                  <a:extLst>
                    <a:ext uri="{9D8B030D-6E8A-4147-A177-3AD203B41FA5}">
                      <a16:colId xmlns:a16="http://schemas.microsoft.com/office/drawing/2014/main" val="2665638006"/>
                    </a:ext>
                  </a:extLst>
                </a:gridCol>
              </a:tblGrid>
              <a:tr h="473487">
                <a:tc gridSpan="2"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À quelle fréquence ?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Est-ce important pour toi ?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217915"/>
                  </a:ext>
                </a:extLst>
              </a:tr>
              <a:tr h="236800">
                <a:tc gridSpan="2"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Mon professeur d’EPS…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Jamais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Presque jamais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De temps en temps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La plupart du temps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Presque toujours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Toujours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Pas important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Important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Très important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extLst>
                  <a:ext uri="{0D108BD9-81ED-4DB2-BD59-A6C34878D82A}">
                    <a16:rowId xmlns:a16="http://schemas.microsoft.com/office/drawing/2014/main" val="132407033"/>
                  </a:ext>
                </a:extLst>
              </a:tr>
              <a:tr h="228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... fait attention à moi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sym typeface="Symbol" panose="05050102010706020507" pitchFamily="18" charset="2"/>
                        </a:rPr>
                        <a:t>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extLst>
                  <a:ext uri="{0D108BD9-81ED-4DB2-BD59-A6C34878D82A}">
                    <a16:rowId xmlns:a16="http://schemas.microsoft.com/office/drawing/2014/main" val="4094294098"/>
                  </a:ext>
                </a:extLst>
              </a:tr>
              <a:tr h="315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2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... m’explique ce que je n’ai pas compris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sym typeface="Symbol" panose="05050102010706020507" pitchFamily="18" charset="2"/>
                        </a:rPr>
                        <a:t>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extLst>
                  <a:ext uri="{0D108BD9-81ED-4DB2-BD59-A6C34878D82A}">
                    <a16:rowId xmlns:a16="http://schemas.microsoft.com/office/drawing/2014/main" val="620507084"/>
                  </a:ext>
                </a:extLst>
              </a:tr>
              <a:tr h="478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3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... me dit que j’ai bien travaillé quand j’ai fait quelque chose de bien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sym typeface="Symbol" panose="05050102010706020507" pitchFamily="18" charset="2"/>
                        </a:rPr>
                        <a:t>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extLst>
                  <a:ext uri="{0D108BD9-81ED-4DB2-BD59-A6C34878D82A}">
                    <a16:rowId xmlns:a16="http://schemas.microsoft.com/office/drawing/2014/main" val="775716529"/>
                  </a:ext>
                </a:extLst>
              </a:tr>
              <a:tr h="478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4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... s’assure que j’ai tout ce dont j’ai besoin pendant le cours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sym typeface="Symbol" panose="05050102010706020507" pitchFamily="18" charset="2"/>
                        </a:rPr>
                        <a:t>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extLst>
                  <a:ext uri="{0D108BD9-81ED-4DB2-BD59-A6C34878D82A}">
                    <a16:rowId xmlns:a16="http://schemas.microsoft.com/office/drawing/2014/main" val="3596050188"/>
                  </a:ext>
                </a:extLst>
              </a:tr>
              <a:tr h="228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5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... est juste avec moi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sym typeface="Symbol" panose="05050102010706020507" pitchFamily="18" charset="2"/>
                        </a:rPr>
                        <a:t>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extLst>
                  <a:ext uri="{0D108BD9-81ED-4DB2-BD59-A6C34878D82A}">
                    <a16:rowId xmlns:a16="http://schemas.microsoft.com/office/drawing/2014/main" val="3962372339"/>
                  </a:ext>
                </a:extLst>
              </a:tr>
              <a:tr h="315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6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... me montre ce qu’il faut faire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sym typeface="Symbol" panose="05050102010706020507" pitchFamily="18" charset="2"/>
                        </a:rPr>
                        <a:t>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extLst>
                  <a:ext uri="{0D108BD9-81ED-4DB2-BD59-A6C34878D82A}">
                    <a16:rowId xmlns:a16="http://schemas.microsoft.com/office/drawing/2014/main" val="104255526"/>
                  </a:ext>
                </a:extLst>
              </a:tr>
              <a:tr h="315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7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... me prévient gentiment quand je fais des erreurs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sym typeface="Symbol" panose="05050102010706020507" pitchFamily="18" charset="2"/>
                        </a:rPr>
                        <a:t>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extLst>
                  <a:ext uri="{0D108BD9-81ED-4DB2-BD59-A6C34878D82A}">
                    <a16:rowId xmlns:a16="http://schemas.microsoft.com/office/drawing/2014/main" val="164935722"/>
                  </a:ext>
                </a:extLst>
              </a:tr>
              <a:tr h="315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8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... prend du temps pour m’aider à bien apprendre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sym typeface="Symbol" panose="05050102010706020507" pitchFamily="18" charset="2"/>
                        </a:rPr>
                        <a:t>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extLst>
                  <a:ext uri="{0D108BD9-81ED-4DB2-BD59-A6C34878D82A}">
                    <a16:rowId xmlns:a16="http://schemas.microsoft.com/office/drawing/2014/main" val="814197060"/>
                  </a:ext>
                </a:extLst>
              </a:tr>
              <a:tr h="315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9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... accepte qu’on lui pose des questions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sym typeface="Symbol" panose="05050102010706020507" pitchFamily="18" charset="2"/>
                        </a:rPr>
                        <a:t>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extLst>
                  <a:ext uri="{0D108BD9-81ED-4DB2-BD59-A6C34878D82A}">
                    <a16:rowId xmlns:a16="http://schemas.microsoft.com/office/drawing/2014/main" val="2411306416"/>
                  </a:ext>
                </a:extLst>
              </a:tr>
              <a:tr h="478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10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... me donne des conseils pour surmonter les problèmes que je rencontre en EPS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sym typeface="Symbol" panose="05050102010706020507" pitchFamily="18" charset="2"/>
                        </a:rPr>
                        <a:t>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extLst>
                  <a:ext uri="{0D108BD9-81ED-4DB2-BD59-A6C34878D82A}">
                    <a16:rowId xmlns:a16="http://schemas.microsoft.com/office/drawing/2014/main" val="2719925585"/>
                  </a:ext>
                </a:extLst>
              </a:tr>
              <a:tr h="315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11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... me dit quand j’ai bien réussi dans une tâche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sym typeface="Symbol" panose="05050102010706020507" pitchFamily="18" charset="2"/>
                        </a:rPr>
                        <a:t>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extLst>
                  <a:ext uri="{0D108BD9-81ED-4DB2-BD59-A6C34878D82A}">
                    <a16:rowId xmlns:a16="http://schemas.microsoft.com/office/drawing/2014/main" val="676349094"/>
                  </a:ext>
                </a:extLst>
              </a:tr>
              <a:tr h="315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12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... prend du temps avec moi quand j’ai besoin d’aide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sym typeface="Symbol" panose="05050102010706020507" pitchFamily="18" charset="2"/>
                        </a:rPr>
                        <a:t>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sym typeface="Symbol" panose="05050102010706020507" pitchFamily="18" charset="2"/>
                        </a:rPr>
                        <a:t>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 anchor="ctr"/>
                </a:tc>
                <a:extLst>
                  <a:ext uri="{0D108BD9-81ED-4DB2-BD59-A6C34878D82A}">
                    <a16:rowId xmlns:a16="http://schemas.microsoft.com/office/drawing/2014/main" val="469726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91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F6D266-9D16-45D0-956E-6F8BF70F0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5800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Traitement des données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09B0DA4-0916-4C24-9469-AE60BCB00F31}"/>
              </a:ext>
            </a:extLst>
          </p:cNvPr>
          <p:cNvSpPr txBox="1"/>
          <p:nvPr/>
        </p:nvSpPr>
        <p:spPr>
          <a:xfrm>
            <a:off x="677333" y="1403211"/>
            <a:ext cx="916879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2000" b="1" dirty="0"/>
              <a:t>Calcul des scores par composante du TSS (Fréquence, Importance) </a:t>
            </a:r>
          </a:p>
          <a:p>
            <a:pPr lvl="1"/>
            <a:endParaRPr lang="fr-FR" dirty="0"/>
          </a:p>
          <a:p>
            <a:pPr marL="800100" lvl="1" indent="-342900">
              <a:buAutoNum type="arabicPeriod"/>
            </a:pP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2</a:t>
            </a:r>
            <a:r>
              <a:rPr lang="fr-FR" sz="2000" b="1" dirty="0"/>
              <a:t>. Traitement Statistique</a:t>
            </a:r>
          </a:p>
          <a:p>
            <a:pPr lvl="1"/>
            <a:r>
              <a:rPr lang="fr-FR" sz="2000" dirty="0"/>
              <a:t>Etape 1 : Vérification de la cohérence interne des données</a:t>
            </a:r>
          </a:p>
          <a:p>
            <a:pPr lvl="1"/>
            <a:r>
              <a:rPr lang="fr-FR" sz="2000" i="1" dirty="0"/>
              <a:t>					Alpha de </a:t>
            </a:r>
            <a:r>
              <a:rPr lang="fr-FR" sz="2000" i="1" dirty="0" err="1"/>
              <a:t>Crombach</a:t>
            </a:r>
            <a:endParaRPr lang="fr-FR" sz="2000" i="1" dirty="0"/>
          </a:p>
          <a:p>
            <a:pPr lvl="1"/>
            <a:r>
              <a:rPr lang="fr-FR" sz="2000" dirty="0"/>
              <a:t>Etape 2 : Analyse des variances par Item/3 périodes</a:t>
            </a:r>
          </a:p>
          <a:p>
            <a:pPr lvl="1"/>
            <a:r>
              <a:rPr lang="fr-FR" sz="2000" i="1" dirty="0"/>
              <a:t>					ANOVA à mesures répétées</a:t>
            </a:r>
          </a:p>
          <a:p>
            <a:pPr lvl="1"/>
            <a:r>
              <a:rPr lang="fr-FR" sz="2000" dirty="0"/>
              <a:t>Etape 3 : Points de variations significatifs par Item</a:t>
            </a:r>
          </a:p>
          <a:p>
            <a:pPr lvl="1"/>
            <a:r>
              <a:rPr lang="fr-FR" sz="2000" i="1" dirty="0"/>
              <a:t>					Test post-hoc Newman-</a:t>
            </a:r>
            <a:r>
              <a:rPr lang="fr-FR" sz="2000" i="1" dirty="0" err="1"/>
              <a:t>Keuls</a:t>
            </a:r>
            <a:r>
              <a:rPr lang="fr-FR" sz="2000" dirty="0"/>
              <a:t> 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CD43D3FE-56F6-4BDF-B5F1-62AC76A4F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329998"/>
              </p:ext>
            </p:extLst>
          </p:nvPr>
        </p:nvGraphicFramePr>
        <p:xfrm>
          <a:off x="222556" y="2119335"/>
          <a:ext cx="11045368" cy="109532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80671">
                  <a:extLst>
                    <a:ext uri="{9D8B030D-6E8A-4147-A177-3AD203B41FA5}">
                      <a16:colId xmlns:a16="http://schemas.microsoft.com/office/drawing/2014/main" val="4287392540"/>
                    </a:ext>
                  </a:extLst>
                </a:gridCol>
                <a:gridCol w="1380671">
                  <a:extLst>
                    <a:ext uri="{9D8B030D-6E8A-4147-A177-3AD203B41FA5}">
                      <a16:colId xmlns:a16="http://schemas.microsoft.com/office/drawing/2014/main" val="2535368095"/>
                    </a:ext>
                  </a:extLst>
                </a:gridCol>
                <a:gridCol w="1380671">
                  <a:extLst>
                    <a:ext uri="{9D8B030D-6E8A-4147-A177-3AD203B41FA5}">
                      <a16:colId xmlns:a16="http://schemas.microsoft.com/office/drawing/2014/main" val="2853317267"/>
                    </a:ext>
                  </a:extLst>
                </a:gridCol>
                <a:gridCol w="1380671">
                  <a:extLst>
                    <a:ext uri="{9D8B030D-6E8A-4147-A177-3AD203B41FA5}">
                      <a16:colId xmlns:a16="http://schemas.microsoft.com/office/drawing/2014/main" val="2627936050"/>
                    </a:ext>
                  </a:extLst>
                </a:gridCol>
                <a:gridCol w="1380671">
                  <a:extLst>
                    <a:ext uri="{9D8B030D-6E8A-4147-A177-3AD203B41FA5}">
                      <a16:colId xmlns:a16="http://schemas.microsoft.com/office/drawing/2014/main" val="1212256129"/>
                    </a:ext>
                  </a:extLst>
                </a:gridCol>
                <a:gridCol w="1380671">
                  <a:extLst>
                    <a:ext uri="{9D8B030D-6E8A-4147-A177-3AD203B41FA5}">
                      <a16:colId xmlns:a16="http://schemas.microsoft.com/office/drawing/2014/main" val="30780272"/>
                    </a:ext>
                  </a:extLst>
                </a:gridCol>
                <a:gridCol w="1380671">
                  <a:extLst>
                    <a:ext uri="{9D8B030D-6E8A-4147-A177-3AD203B41FA5}">
                      <a16:colId xmlns:a16="http://schemas.microsoft.com/office/drawing/2014/main" val="807512315"/>
                    </a:ext>
                  </a:extLst>
                </a:gridCol>
                <a:gridCol w="1380671">
                  <a:extLst>
                    <a:ext uri="{9D8B030D-6E8A-4147-A177-3AD203B41FA5}">
                      <a16:colId xmlns:a16="http://schemas.microsoft.com/office/drawing/2014/main" val="2640571908"/>
                    </a:ext>
                  </a:extLst>
                </a:gridCol>
              </a:tblGrid>
              <a:tr h="527964">
                <a:tc gridSpan="2">
                  <a:txBody>
                    <a:bodyPr/>
                    <a:lstStyle/>
                    <a:p>
                      <a:r>
                        <a:rPr lang="fr-FR" dirty="0" err="1"/>
                        <a:t>Emotional</a:t>
                      </a:r>
                      <a:r>
                        <a:rPr lang="fr-FR" dirty="0"/>
                        <a:t> Support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dirty="0" err="1"/>
                        <a:t>Informational</a:t>
                      </a:r>
                      <a:r>
                        <a:rPr lang="fr-FR" dirty="0"/>
                        <a:t> Support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dirty="0" err="1"/>
                        <a:t>Apraisal</a:t>
                      </a:r>
                      <a:r>
                        <a:rPr lang="fr-FR" dirty="0"/>
                        <a:t> Support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dirty="0"/>
                        <a:t>Instrumental Support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993504"/>
                  </a:ext>
                </a:extLst>
              </a:tr>
              <a:tr h="567365">
                <a:tc>
                  <a:txBody>
                    <a:bodyPr/>
                    <a:lstStyle/>
                    <a:p>
                      <a:r>
                        <a:rPr lang="fr-FR" dirty="0"/>
                        <a:t>Fréquence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Importance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Fréquence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Importance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Fréquence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Importance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Fréquence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Importance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582369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6207962C-CE97-43BB-8FB3-0145C1334741}"/>
              </a:ext>
            </a:extLst>
          </p:cNvPr>
          <p:cNvSpPr txBox="1"/>
          <p:nvPr/>
        </p:nvSpPr>
        <p:spPr>
          <a:xfrm>
            <a:off x="387047" y="3118910"/>
            <a:ext cx="4373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8 items évalués dans le questionnaires</a:t>
            </a:r>
          </a:p>
        </p:txBody>
      </p:sp>
    </p:spTree>
    <p:extLst>
      <p:ext uri="{BB962C8B-B14F-4D97-AF65-F5344CB8AC3E}">
        <p14:creationId xmlns:p14="http://schemas.microsoft.com/office/powerpoint/2010/main" val="2036685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C5E1993B-6B1A-42F3-9A91-976577B39B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9893223"/>
              </p:ext>
            </p:extLst>
          </p:nvPr>
        </p:nvGraphicFramePr>
        <p:xfrm>
          <a:off x="96252" y="1093267"/>
          <a:ext cx="6502400" cy="2196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Résultat de recherche d'images pour &quot;flocons de neige&quot;">
            <a:extLst>
              <a:ext uri="{FF2B5EF4-FFF2-40B4-BE49-F238E27FC236}">
                <a16:creationId xmlns:a16="http://schemas.microsoft.com/office/drawing/2014/main" id="{9A613876-FD58-4005-B270-FCDD1D294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954" y="2182818"/>
            <a:ext cx="446995" cy="44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5726F40-87B4-4DBD-B1DF-3BF99B3FA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6753"/>
            <a:ext cx="8596668" cy="61504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70C0"/>
                </a:solidFill>
              </a:rPr>
              <a:t>Résultats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3FB5E3-9C88-4C6E-860A-ABEFB8A15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0188" y="1579334"/>
            <a:ext cx="5538044" cy="8269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400" dirty="0">
                <a:solidFill>
                  <a:srgbClr val="FF0000"/>
                </a:solidFill>
                <a:sym typeface="Wingdings" panose="05000000000000000000" pitchFamily="2" charset="2"/>
              </a:rPr>
              <a:t> PAS D’EVOLUTION SIGNIFICATIVE de LA PERCEPTION DU TSS au cours de l’année 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C8414FF-B139-41A7-ABD8-C6E0FEE21E5C}"/>
              </a:ext>
            </a:extLst>
          </p:cNvPr>
          <p:cNvSpPr txBox="1"/>
          <p:nvPr/>
        </p:nvSpPr>
        <p:spPr>
          <a:xfrm>
            <a:off x="6096000" y="3044263"/>
            <a:ext cx="5792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</a:rPr>
              <a:t>= Concordance avec la RDL : Stabilité de la relation-enseignant-élèves </a:t>
            </a:r>
            <a:r>
              <a:rPr lang="fr-FR" sz="2000" i="1" dirty="0">
                <a:solidFill>
                  <a:srgbClr val="002060"/>
                </a:solidFill>
              </a:rPr>
              <a:t>(</a:t>
            </a:r>
            <a:r>
              <a:rPr lang="fr-FR" sz="2000" i="1" dirty="0" err="1">
                <a:solidFill>
                  <a:srgbClr val="002060"/>
                </a:solidFill>
              </a:rPr>
              <a:t>Tennant</a:t>
            </a:r>
            <a:r>
              <a:rPr lang="fr-FR" sz="2000" i="1" dirty="0">
                <a:solidFill>
                  <a:srgbClr val="002060"/>
                </a:solidFill>
              </a:rPr>
              <a:t> et al., 2015) </a:t>
            </a:r>
            <a:endParaRPr lang="fr-FR" sz="2000" dirty="0">
              <a:solidFill>
                <a:srgbClr val="002060"/>
              </a:solidFill>
            </a:endParaRPr>
          </a:p>
        </p:txBody>
      </p:sp>
      <p:pic>
        <p:nvPicPr>
          <p:cNvPr id="1028" name="Picture 4" descr="Résultat de recherche d'images pour &quot;feuille d'automne&quot;">
            <a:extLst>
              <a:ext uri="{FF2B5EF4-FFF2-40B4-BE49-F238E27FC236}">
                <a16:creationId xmlns:a16="http://schemas.microsoft.com/office/drawing/2014/main" id="{78142FF0-5F1A-45D2-AC53-D72FA7B52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68" y="2098793"/>
            <a:ext cx="1041161" cy="61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associée">
            <a:extLst>
              <a:ext uri="{FF2B5EF4-FFF2-40B4-BE49-F238E27FC236}">
                <a16:creationId xmlns:a16="http://schemas.microsoft.com/office/drawing/2014/main" id="{7FCCF090-40A2-40A0-97A1-0B122DDB1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232" y="2181213"/>
            <a:ext cx="544178" cy="49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83BA770-E2E3-4B80-868D-AD1A8641B14C}"/>
              </a:ext>
            </a:extLst>
          </p:cNvPr>
          <p:cNvSpPr txBox="1"/>
          <p:nvPr/>
        </p:nvSpPr>
        <p:spPr>
          <a:xfrm>
            <a:off x="978568" y="4080906"/>
            <a:ext cx="10716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SAUF pour l’importance de </a:t>
            </a:r>
            <a:r>
              <a:rPr lang="fr-FR" sz="2400" b="1" i="1" dirty="0">
                <a:solidFill>
                  <a:srgbClr val="FF0000"/>
                </a:solidFill>
              </a:rPr>
              <a:t>l’</a:t>
            </a:r>
            <a:r>
              <a:rPr lang="fr-FR" sz="2400" b="1" i="1" dirty="0" err="1">
                <a:solidFill>
                  <a:srgbClr val="FF0000"/>
                </a:solidFill>
              </a:rPr>
              <a:t>Emotional</a:t>
            </a:r>
            <a:r>
              <a:rPr lang="fr-FR" sz="2400" b="1" i="1" dirty="0">
                <a:solidFill>
                  <a:srgbClr val="FF0000"/>
                </a:solidFill>
              </a:rPr>
              <a:t> Support (p</a:t>
            </a:r>
            <a:r>
              <a:rPr lang="fr-FR" sz="2400" b="1" i="1">
                <a:solidFill>
                  <a:srgbClr val="FF0000"/>
                </a:solidFill>
              </a:rPr>
              <a:t>=0,036)</a:t>
            </a:r>
            <a:endParaRPr lang="fr-FR" sz="2400" b="1" i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67A1C46-5EDB-4798-8A0D-29900B8373AC}"/>
              </a:ext>
            </a:extLst>
          </p:cNvPr>
          <p:cNvSpPr txBox="1"/>
          <p:nvPr/>
        </p:nvSpPr>
        <p:spPr>
          <a:xfrm>
            <a:off x="2189747" y="4886717"/>
            <a:ext cx="7812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2000" dirty="0">
                <a:solidFill>
                  <a:srgbClr val="002060"/>
                </a:solidFill>
                <a:sym typeface="Wingdings" panose="05000000000000000000" pitchFamily="2" charset="2"/>
              </a:rPr>
              <a:t>Spécificité du public « difficile » de Lycée Professionnel ?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2000" dirty="0">
                <a:solidFill>
                  <a:srgbClr val="002060"/>
                </a:solidFill>
                <a:sym typeface="Wingdings" panose="05000000000000000000" pitchFamily="2" charset="2"/>
              </a:rPr>
              <a:t>Besoin affectif ? </a:t>
            </a:r>
            <a:endParaRPr lang="fr-FR" sz="2000" dirty="0">
              <a:solidFill>
                <a:srgbClr val="002060"/>
              </a:solidFill>
            </a:endParaRPr>
          </a:p>
        </p:txBody>
      </p:sp>
      <p:pic>
        <p:nvPicPr>
          <p:cNvPr id="1036" name="Picture 12" descr="Résultat de recherche d'images pour &quot;attention&quot;">
            <a:extLst>
              <a:ext uri="{FF2B5EF4-FFF2-40B4-BE49-F238E27FC236}">
                <a16:creationId xmlns:a16="http://schemas.microsoft.com/office/drawing/2014/main" id="{7CA3AB6D-6F2A-4393-8ED1-179E6C2C9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3778"/>
            <a:ext cx="1107996" cy="108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664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E4FB2A7F-6EB7-47BE-AC71-41F2CD6A8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9927" y="2197108"/>
            <a:ext cx="1034827" cy="103482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2D562B0-3E36-4755-B5B0-1E30F4999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6686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Résultats</a:t>
            </a:r>
            <a:endParaRPr lang="fr-FR" i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D3675B-AE9F-4D20-A23E-79162382E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33" y="1306286"/>
            <a:ext cx="11471124" cy="85493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400" dirty="0"/>
              <a:t>Les résultats sur l’échantillon global nous amène à envisager à un grain plus fin nos résultats : </a:t>
            </a:r>
          </a:p>
        </p:txBody>
      </p:sp>
      <p:sp>
        <p:nvSpPr>
          <p:cNvPr id="4" name="Flèche : bas 3">
            <a:extLst>
              <a:ext uri="{FF2B5EF4-FFF2-40B4-BE49-F238E27FC236}">
                <a16:creationId xmlns:a16="http://schemas.microsoft.com/office/drawing/2014/main" id="{EAC75901-BB01-4CA0-9241-77AE622AE0FF}"/>
              </a:ext>
            </a:extLst>
          </p:cNvPr>
          <p:cNvSpPr/>
          <p:nvPr/>
        </p:nvSpPr>
        <p:spPr>
          <a:xfrm>
            <a:off x="5725763" y="2087697"/>
            <a:ext cx="800100" cy="60030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 descr="Résultat de recherche d'images pour &quot;bonhomme qui réfléchit&quot;">
            <a:extLst>
              <a:ext uri="{FF2B5EF4-FFF2-40B4-BE49-F238E27FC236}">
                <a16:creationId xmlns:a16="http://schemas.microsoft.com/office/drawing/2014/main" id="{1853B5E6-A274-4606-BC1D-6217D0E37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5562" y="2083073"/>
            <a:ext cx="1472596" cy="147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477459E-9F9E-4379-8E58-00B2FDEA790E}"/>
              </a:ext>
            </a:extLst>
          </p:cNvPr>
          <p:cNvSpPr txBox="1"/>
          <p:nvPr/>
        </p:nvSpPr>
        <p:spPr>
          <a:xfrm>
            <a:off x="2365200" y="2723891"/>
            <a:ext cx="8670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1/3 supérieur des participants ayant une perception 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</a:rPr>
              <a:t>croissante du TSS </a:t>
            </a:r>
          </a:p>
          <a:p>
            <a:r>
              <a:rPr lang="fr-FR" sz="2000" dirty="0"/>
              <a:t>1/3 inférieur des participants ayant une perception </a:t>
            </a:r>
            <a:r>
              <a:rPr lang="fr-FR" sz="2000" b="1" dirty="0">
                <a:solidFill>
                  <a:srgbClr val="FF0000"/>
                </a:solidFill>
              </a:rPr>
              <a:t>décroissante du TS</a:t>
            </a:r>
            <a:r>
              <a:rPr lang="fr-FR" b="1" dirty="0">
                <a:solidFill>
                  <a:srgbClr val="FF0000"/>
                </a:solidFill>
              </a:rPr>
              <a:t>S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16E075B-7E0E-4B4A-A8EF-2858F99BBB1E}"/>
              </a:ext>
            </a:extLst>
          </p:cNvPr>
          <p:cNvSpPr txBox="1"/>
          <p:nvPr/>
        </p:nvSpPr>
        <p:spPr>
          <a:xfrm>
            <a:off x="797378" y="3745634"/>
            <a:ext cx="979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ym typeface="Wingdings" panose="05000000000000000000" pitchFamily="2" charset="2"/>
              </a:rPr>
              <a:t> VARIATION SIGNIFICATIVE des 8 items du TSS</a:t>
            </a:r>
            <a:endParaRPr lang="fr-FR" sz="2800" b="1" dirty="0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DADD0437-3BA8-4D63-90B3-FEA799D08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634493"/>
              </p:ext>
            </p:extLst>
          </p:nvPr>
        </p:nvGraphicFramePr>
        <p:xfrm>
          <a:off x="512475" y="4492557"/>
          <a:ext cx="11226676" cy="1928556"/>
        </p:xfrm>
        <a:graphic>
          <a:graphicData uri="http://schemas.openxmlformats.org/drawingml/2006/table">
            <a:tbl>
              <a:tblPr/>
              <a:tblGrid>
                <a:gridCol w="1482968">
                  <a:extLst>
                    <a:ext uri="{9D8B030D-6E8A-4147-A177-3AD203B41FA5}">
                      <a16:colId xmlns:a16="http://schemas.microsoft.com/office/drawing/2014/main" val="1650881205"/>
                    </a:ext>
                  </a:extLst>
                </a:gridCol>
                <a:gridCol w="1147937">
                  <a:extLst>
                    <a:ext uri="{9D8B030D-6E8A-4147-A177-3AD203B41FA5}">
                      <a16:colId xmlns:a16="http://schemas.microsoft.com/office/drawing/2014/main" val="2114285855"/>
                    </a:ext>
                  </a:extLst>
                </a:gridCol>
                <a:gridCol w="1251284">
                  <a:extLst>
                    <a:ext uri="{9D8B030D-6E8A-4147-A177-3AD203B41FA5}">
                      <a16:colId xmlns:a16="http://schemas.microsoft.com/office/drawing/2014/main" val="1337854737"/>
                    </a:ext>
                  </a:extLst>
                </a:gridCol>
                <a:gridCol w="1171074">
                  <a:extLst>
                    <a:ext uri="{9D8B030D-6E8A-4147-A177-3AD203B41FA5}">
                      <a16:colId xmlns:a16="http://schemas.microsoft.com/office/drawing/2014/main" val="728675818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3540942720"/>
                    </a:ext>
                  </a:extLst>
                </a:gridCol>
                <a:gridCol w="1217833">
                  <a:extLst>
                    <a:ext uri="{9D8B030D-6E8A-4147-A177-3AD203B41FA5}">
                      <a16:colId xmlns:a16="http://schemas.microsoft.com/office/drawing/2014/main" val="2857865692"/>
                    </a:ext>
                  </a:extLst>
                </a:gridCol>
                <a:gridCol w="1220437">
                  <a:extLst>
                    <a:ext uri="{9D8B030D-6E8A-4147-A177-3AD203B41FA5}">
                      <a16:colId xmlns:a16="http://schemas.microsoft.com/office/drawing/2014/main" val="1065775049"/>
                    </a:ext>
                  </a:extLst>
                </a:gridCol>
                <a:gridCol w="1138990">
                  <a:extLst>
                    <a:ext uri="{9D8B030D-6E8A-4147-A177-3AD203B41FA5}">
                      <a16:colId xmlns:a16="http://schemas.microsoft.com/office/drawing/2014/main" val="3620629675"/>
                    </a:ext>
                  </a:extLst>
                </a:gridCol>
                <a:gridCol w="1328827">
                  <a:extLst>
                    <a:ext uri="{9D8B030D-6E8A-4147-A177-3AD203B41FA5}">
                      <a16:colId xmlns:a16="http://schemas.microsoft.com/office/drawing/2014/main" val="2643126922"/>
                    </a:ext>
                  </a:extLst>
                </a:gridCol>
              </a:tblGrid>
              <a:tr h="43148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ANOVA à mesure répétée (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sym typeface="Symbol" panose="05050102010706020507" pitchFamily="18" charset="2"/>
                        </a:rPr>
                        <a:t>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sym typeface="Symbol" panose="05050102010706020507" pitchFamily="18" charset="2"/>
                        </a:rPr>
                        <a:t>)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Emotional</a:t>
                      </a:r>
                      <a:r>
                        <a:rPr lang="fr-FR" sz="1600" dirty="0"/>
                        <a:t> Support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Informational</a:t>
                      </a:r>
                      <a:r>
                        <a:rPr lang="fr-FR" sz="1600" dirty="0"/>
                        <a:t> Support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Apraisal</a:t>
                      </a:r>
                      <a:r>
                        <a:rPr lang="fr-FR" sz="1600" dirty="0"/>
                        <a:t> Support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Instrumental Support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945826"/>
                  </a:ext>
                </a:extLst>
              </a:tr>
              <a:tr h="363496">
                <a:tc v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Fréquence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Importance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Fréquence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Importance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Fréquence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Importance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Fréquence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Importance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97187"/>
                  </a:ext>
                </a:extLst>
              </a:tr>
              <a:tr h="3904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1/3  décroissante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0,007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0,005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0,044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207452"/>
                  </a:ext>
                </a:extLst>
              </a:tr>
              <a:tr h="3715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1/3  croissante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0,029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0,005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0,006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027484"/>
                  </a:ext>
                </a:extLst>
              </a:tr>
              <a:tr h="3715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Comparaison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0,0004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0,0001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0,00002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0,0001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0,0004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94026"/>
                  </a:ext>
                </a:extLst>
              </a:tr>
            </a:tbl>
          </a:graphicData>
        </a:graphic>
      </p:graphicFrame>
      <p:sp>
        <p:nvSpPr>
          <p:cNvPr id="11" name="Bulle narrative : ronde 10">
            <a:extLst>
              <a:ext uri="{FF2B5EF4-FFF2-40B4-BE49-F238E27FC236}">
                <a16:creationId xmlns:a16="http://schemas.microsoft.com/office/drawing/2014/main" id="{5BC434C4-25FB-42FD-B9F0-3F606DC5B856}"/>
              </a:ext>
            </a:extLst>
          </p:cNvPr>
          <p:cNvSpPr/>
          <p:nvPr/>
        </p:nvSpPr>
        <p:spPr>
          <a:xfrm rot="542963">
            <a:off x="10667081" y="1835061"/>
            <a:ext cx="1511269" cy="597727"/>
          </a:xfrm>
          <a:prstGeom prst="wedgeEllipseCallou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fr-FR" sz="1100" b="1" i="1" dirty="0">
                <a:solidFill>
                  <a:schemeClr val="accent5">
                    <a:lumMod val="50000"/>
                  </a:schemeClr>
                </a:solidFill>
              </a:rPr>
              <a:t>Découpage de l’échantillon </a:t>
            </a:r>
            <a:r>
              <a:rPr lang="fr-FR" sz="1100" i="1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798892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65623B-DB15-48F7-8B24-38BB9A4B2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2480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Perspectives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248783-F4A4-4400-84E8-FEFCA8AEF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579186" cy="3249611"/>
          </a:xfrm>
        </p:spPr>
        <p:txBody>
          <a:bodyPr>
            <a:noAutofit/>
          </a:bodyPr>
          <a:lstStyle/>
          <a:p>
            <a:pPr algn="just"/>
            <a:r>
              <a:rPr lang="fr-FR" sz="2800" dirty="0"/>
              <a:t>Evolution significative de l’importance du Soutien Emotionnel </a:t>
            </a:r>
            <a:r>
              <a:rPr lang="fr-FR" sz="2800" dirty="0">
                <a:sym typeface="Wingdings" panose="05000000000000000000" pitchFamily="2" charset="2"/>
              </a:rPr>
              <a:t> Point central de la relation enseignant-élèves avec ces élèves ? </a:t>
            </a:r>
          </a:p>
          <a:p>
            <a:pPr algn="just"/>
            <a:endParaRPr lang="fr-FR" sz="2800" dirty="0">
              <a:sym typeface="Wingdings" panose="05000000000000000000" pitchFamily="2" charset="2"/>
            </a:endParaRPr>
          </a:p>
          <a:p>
            <a:pPr algn="just"/>
            <a:r>
              <a:rPr lang="fr-FR" sz="2800" dirty="0">
                <a:sym typeface="Wingdings" panose="05000000000000000000" pitchFamily="2" charset="2"/>
              </a:rPr>
              <a:t>Comment aller creuser les variations des deux groupes (extrême supérieur /extrême inférieur) ? </a:t>
            </a:r>
          </a:p>
          <a:p>
            <a:pPr lvl="1" algn="just"/>
            <a:r>
              <a:rPr lang="fr-FR" sz="2800" dirty="0">
                <a:sym typeface="Wingdings" panose="05000000000000000000" pitchFamily="2" charset="2"/>
              </a:rPr>
              <a:t>Etude multi-sources ?  Approche qualitative via l’Etude de l’expérience.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6386377-DADF-44D2-A56C-508B1F05D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569" y="332271"/>
            <a:ext cx="1212684" cy="121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4934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539</TotalTime>
  <Words>741</Words>
  <Application>Microsoft Office PowerPoint</Application>
  <PresentationFormat>Grand écran</PresentationFormat>
  <Paragraphs>294</Paragraphs>
  <Slides>10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Symbol</vt:lpstr>
      <vt:lpstr>Trebuchet MS</vt:lpstr>
      <vt:lpstr>Wingdings</vt:lpstr>
      <vt:lpstr>Wingdings 3</vt:lpstr>
      <vt:lpstr>Facette</vt:lpstr>
      <vt:lpstr>La relation enseignant-élèves en EPS en classes « difficiles » de L.P. :   Evolution du Soutien Social de l’enseignant au cours d’une année scolaire</vt:lpstr>
      <vt:lpstr>Introduction : Etude exploratoire 1ère année de thèse</vt:lpstr>
      <vt:lpstr>Cadre théorique</vt:lpstr>
      <vt:lpstr>Méthodologie</vt:lpstr>
      <vt:lpstr>Méthodologie </vt:lpstr>
      <vt:lpstr>Traitement des données</vt:lpstr>
      <vt:lpstr>Résultats </vt:lpstr>
      <vt:lpstr>Résultats</vt:lpstr>
      <vt:lpstr>Perspectives</vt:lpstr>
      <vt:lpstr>Merci pour votre écoute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au cours d’une année scolaire de la perception par les élèves du soutien social de l’enseignant d’EPS en classe « difficile »</dc:title>
  <dc:creator>Amélina GIRARD</dc:creator>
  <cp:keywords>SFERE 2019</cp:keywords>
  <cp:lastModifiedBy>Amélina GIRARD</cp:lastModifiedBy>
  <cp:revision>46</cp:revision>
  <dcterms:created xsi:type="dcterms:W3CDTF">2019-09-29T15:13:01Z</dcterms:created>
  <dcterms:modified xsi:type="dcterms:W3CDTF">2019-10-02T08:41:51Z</dcterms:modified>
</cp:coreProperties>
</file>